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6B0915-318A-432A-B779-4A8ECC9D6F06}">
  <a:tblStyle styleId="{D96B0915-318A-432A-B779-4A8ECC9D6F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568A03C-A056-4453-8118-662663C931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60c7c5e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60c7c5e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503bffcf2_2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503bffcf2_2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 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503bffcf2_2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503bffcf2_2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503bffcf2_2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503bffcf2_2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503bffcf2_2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503bffcf2_2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503bffcf2_2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503bffcf2_2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503bffcf2_2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503bffcf2_2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503bffcf2_2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503bffcf2_2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3d3332c7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3d3332c7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60c7c5e4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60c7c5e4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d3332b0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d3332b0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503bffcf2_2_69:notes"/>
          <p:cNvSpPr txBox="1"/>
          <p:nvPr>
            <p:ph idx="1" type="body"/>
          </p:nvPr>
        </p:nvSpPr>
        <p:spPr>
          <a:xfrm>
            <a:off x="685188" y="4400376"/>
            <a:ext cx="54876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 </a:t>
            </a:r>
            <a:endParaRPr/>
          </a:p>
        </p:txBody>
      </p:sp>
      <p:sp>
        <p:nvSpPr>
          <p:cNvPr id="64" name="Google Shape;64;g10503bffcf2_2_69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503bffcf2_2_63:notes"/>
          <p:cNvSpPr txBox="1"/>
          <p:nvPr>
            <p:ph idx="1" type="body"/>
          </p:nvPr>
        </p:nvSpPr>
        <p:spPr>
          <a:xfrm>
            <a:off x="685188" y="4400376"/>
            <a:ext cx="54876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 </a:t>
            </a:r>
            <a:endParaRPr/>
          </a:p>
        </p:txBody>
      </p:sp>
      <p:sp>
        <p:nvSpPr>
          <p:cNvPr id="74" name="Google Shape;74;g10503bffcf2_2_63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503bffcf2_2_154:notes"/>
          <p:cNvSpPr txBox="1"/>
          <p:nvPr>
            <p:ph idx="1" type="body"/>
          </p:nvPr>
        </p:nvSpPr>
        <p:spPr>
          <a:xfrm>
            <a:off x="685188" y="4400376"/>
            <a:ext cx="54876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 </a:t>
            </a:r>
            <a:endParaRPr/>
          </a:p>
        </p:txBody>
      </p:sp>
      <p:sp>
        <p:nvSpPr>
          <p:cNvPr id="81" name="Google Shape;81;g10503bffcf2_2_154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503bffcf2_2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503bffcf2_2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503bffcf2_2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503bffcf2_2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503bffcf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503bffcf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3d3332c7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3d3332c7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atcc.org/cell-products/cell-models/advanced-cancer-models#t=productTab&amp;numberOfResults=12" TargetMode="External"/><Relationship Id="rId4" Type="http://schemas.openxmlformats.org/officeDocument/2006/relationships/hyperlink" Target="https://www.sigmaaldrich.com/US/en/products/cell-culture-and-analysis/3d-cell-culture/organoids" TargetMode="External"/><Relationship Id="rId5" Type="http://schemas.openxmlformats.org/officeDocument/2006/relationships/hyperlink" Target="https://www.stemcell.com/product-portfolios/organoids/view-all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randviewresearch.com/industry-analysis/organoids-spheroids-marke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CCC Summer </a:t>
            </a:r>
            <a:r>
              <a:rPr lang="en"/>
              <a:t>Internship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22"/>
              <a:t>Target Product Profile </a:t>
            </a:r>
            <a:r>
              <a:rPr lang="en" sz="2922"/>
              <a:t>development</a:t>
            </a:r>
            <a:r>
              <a:rPr lang="en" sz="2922"/>
              <a:t> for the µDicer</a:t>
            </a:r>
            <a:endParaRPr sz="2922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Seth Cordts, Saisneha Koppaka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Advisor: Sindy Tang, Ph.D. Stanford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Mentor: Charles Hart, Ph.D, UCSF Catalyst Program Director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idx="4294967295" type="title"/>
          </p:nvPr>
        </p:nvSpPr>
        <p:spPr>
          <a:xfrm>
            <a:off x="231413" y="121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3b</a:t>
            </a:r>
            <a:r>
              <a:rPr lang="en" sz="2020"/>
              <a:t>. Spatial-omic information from client-supplied tissue.</a:t>
            </a:r>
            <a:endParaRPr sz="2020"/>
          </a:p>
        </p:txBody>
      </p:sp>
      <p:graphicFrame>
        <p:nvGraphicFramePr>
          <p:cNvPr id="119" name="Google Shape;119;p22"/>
          <p:cNvGraphicFramePr/>
          <p:nvPr/>
        </p:nvGraphicFramePr>
        <p:xfrm>
          <a:off x="105675" y="105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{8568A03C-A056-4453-8118-662663C931A3}</a:tableStyleId>
              </a:tblPr>
              <a:tblGrid>
                <a:gridCol w="979950"/>
                <a:gridCol w="1127225"/>
                <a:gridCol w="3143900"/>
                <a:gridCol w="1764725"/>
              </a:tblGrid>
              <a:tr h="32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Company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Product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Product Description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Pros/Cons/Limitations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140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10x Genomics 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Visium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FFPE/frozen sections(6.5mm x 6.5 mm) of tissue placed onto a prepared gene Visium expression slide and imaged for histology. Each ‘capture area’ hasan array containing probe that bind to RNA ⇒ whole transcriptome analysis. </a:t>
                      </a:r>
                      <a:br>
                        <a:rPr lang="en" sz="900"/>
                      </a:br>
                      <a:br>
                        <a:rPr lang="en" sz="900"/>
                      </a:br>
                      <a:r>
                        <a:rPr lang="en" sz="900"/>
                        <a:t>55um diameter ‘capture area.’ 100um center to center </a:t>
                      </a:r>
                      <a:br>
                        <a:rPr lang="en" sz="900"/>
                      </a:br>
                      <a:br>
                        <a:rPr lang="en" sz="900"/>
                      </a:br>
                      <a:r>
                        <a:rPr lang="en" sz="900"/>
                        <a:t>1-10 cell resolution  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Pro: Single cell + data analysis package. </a:t>
                      </a:r>
                      <a:br>
                        <a:rPr lang="en" sz="900"/>
                      </a:br>
                      <a:br>
                        <a:rPr lang="en" sz="900"/>
                      </a:br>
                      <a:r>
                        <a:rPr lang="en" sz="900"/>
                        <a:t>Con: Starting with frozen/FFPE tissue samples; need to start with small tissue fragment 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NanoString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GeoMx Digital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FFPE/frozen tissue passed through tissue microarray (TMA).Strain for RNA or spatial protein information 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Pro</a:t>
                      </a:r>
                      <a:r>
                        <a:rPr lang="en" sz="900"/>
                        <a:t>: complete analysis  package provided </a:t>
                      </a:r>
                      <a:br>
                        <a:rPr lang="en" sz="900"/>
                      </a:br>
                      <a:br>
                        <a:rPr lang="en" sz="900"/>
                      </a:br>
                      <a:r>
                        <a:rPr lang="en" sz="900"/>
                        <a:t>Con: Starting with fresh frozen/ FFPE tissue samples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S2 Genomics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TissuePrep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Tissue-specific enzyme formulation or nuclei formations break down solid tissue single cell/single nuclei 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Pro: Automated single cell + nuclei suspension </a:t>
                      </a:r>
                      <a:endParaRPr sz="9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Con: Solid Tissue 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0" name="Google Shape;120;p22"/>
          <p:cNvSpPr txBox="1"/>
          <p:nvPr/>
        </p:nvSpPr>
        <p:spPr>
          <a:xfrm>
            <a:off x="7296900" y="617225"/>
            <a:ext cx="17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7161900" y="1360525"/>
            <a:ext cx="2025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Pro/ Market Gap: </a:t>
            </a:r>
            <a:r>
              <a:rPr lang="en"/>
              <a:t>Processed tissue in wells (maintains the spatial distribution) and can be processed using existing sequencing analysis that’s not limited to RNA . </a:t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300250" y="657800"/>
            <a:ext cx="254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Companies in the segment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18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Description  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753075"/>
            <a:ext cx="8520600" cy="39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Product</a:t>
            </a:r>
            <a:r>
              <a:rPr lang="en">
                <a:solidFill>
                  <a:schemeClr val="dk1"/>
                </a:solidFill>
              </a:rPr>
              <a:t>: Tissue processed with the </a:t>
            </a:r>
            <a:r>
              <a:rPr lang="en" sz="2000">
                <a:solidFill>
                  <a:schemeClr val="dk1"/>
                </a:solidFill>
              </a:rPr>
              <a:t>μ</a:t>
            </a:r>
            <a:r>
              <a:rPr lang="en">
                <a:solidFill>
                  <a:schemeClr val="dk1"/>
                </a:solidFill>
              </a:rPr>
              <a:t>Dicer. Microtissues retaining in vivo ECM and cellular heterogeneity for organoid applications. 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Description</a:t>
            </a:r>
            <a:r>
              <a:rPr lang="en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Tissue can be in either 50/100/200/400 μm uniform fragments, as per the customer’s request.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Can start from biopsy sample size or larger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Gap/Need</a:t>
            </a:r>
            <a:r>
              <a:rPr lang="en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Uniform tissue fragments generated from tissue samples.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Increased viability of cells from fresh tissue samples.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Organoids used for fundamental analyses including, but not limited to, RNA-based analysis.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Our product offers the </a:t>
            </a:r>
            <a:r>
              <a:rPr b="1" lang="en" u="sng">
                <a:solidFill>
                  <a:schemeClr val="dk1"/>
                </a:solidFill>
              </a:rPr>
              <a:t>flexibility</a:t>
            </a:r>
            <a:r>
              <a:rPr lang="en">
                <a:solidFill>
                  <a:schemeClr val="dk1"/>
                </a:solidFill>
              </a:rPr>
              <a:t> in how tissue fragments can be used.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150600" y="283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Landscape (‘Pre-packaged’ Organoids) 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254175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ATCC/ HCMI </a:t>
            </a:r>
            <a:r>
              <a:rPr lang="en" sz="1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endParaRPr sz="10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Partnered with the Human Cancer Model Initiative to sell 2-D and 3-D patient-derived cancer models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Frozen organoids models are purchased, thawed, and reseeded into well-plates with ECM media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Limitations: Frozen, Organoids do not contain stromal or immune cells to fully capture the TME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Sigma-Aldrich </a:t>
            </a:r>
            <a:r>
              <a:rPr lang="en" sz="13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endParaRPr sz="13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Sell cryopreserved PDOs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Only offer intestinal organoids currently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StemCell </a:t>
            </a:r>
            <a:r>
              <a:rPr lang="en" sz="12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endParaRPr sz="12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Only offer mouse hepatic and intestinal organoids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1919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Cellesce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975" y="269750"/>
            <a:ext cx="6498725" cy="434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/>
        </p:nvSpPr>
        <p:spPr>
          <a:xfrm>
            <a:off x="112325" y="755400"/>
            <a:ext cx="2166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Company in UK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Sell organoids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Service to produce organoids from supplied patient tissue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Drug screening services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Their technology is a bioreactor for generating/expanding organoid cultures.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list of companies in organoid/spheroid space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3D Biomatrix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3D Biotek LLC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AMS Biotechnology (Europe) Limited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ATCC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Cellesce Ltd.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Corning Incorporated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Greiner Bio-One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Hubrecht Organoid Technology (HUB)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InSphero/Perkin Elmer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Kuraray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Lonza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Merck KGaA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Prellis Biologics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STEMCELL Technologies Inc.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01625" lvl="0" marL="93980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150"/>
              <a:buChar char="●"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Thermo Fisher Scientific, Inc.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63636"/>
                </a:solidFill>
                <a:highlight>
                  <a:srgbClr val="FFFFFF"/>
                </a:highlight>
              </a:rPr>
              <a:t>From Grand View Research report Aug. 2020</a:t>
            </a:r>
            <a:endParaRPr sz="11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https://www.grandviewresearch.com/industry-analysis/organoids-spheroids-market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Market 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Who is the customer?</a:t>
            </a:r>
            <a:endParaRPr sz="19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Pharma companies (Third-party drug development companies) </a:t>
            </a:r>
            <a:endParaRPr sz="15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" sz="1500">
                <a:solidFill>
                  <a:schemeClr val="dk1"/>
                </a:solidFill>
              </a:rPr>
              <a:t>While parma companies do not have significant in-house drug development (only about 10% of early stage drug discovery of 2017 took place in J&amp;J/ Pfizer), they often acquire smaller third-parties. Third-parties accounted for &gt;86% of the Pfizer’s 2017 revenue. </a:t>
            </a:r>
            <a:endParaRPr sz="15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" sz="1500">
                <a:solidFill>
                  <a:schemeClr val="dk1"/>
                </a:solidFill>
              </a:rPr>
              <a:t>‘Precision medicine’ is one of the top 10 growing sectors of pharma companies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Academic researchers</a:t>
            </a:r>
            <a:endParaRPr sz="15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" sz="1500">
                <a:solidFill>
                  <a:schemeClr val="dk1"/>
                </a:solidFill>
              </a:rPr>
              <a:t>Fundamental research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Organoid/spheroid companies that currently grow organoids from single-cells</a:t>
            </a:r>
            <a:endParaRPr sz="15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191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Product Profile Requirements </a:t>
            </a:r>
            <a:endParaRPr sz="2420"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764425"/>
            <a:ext cx="8520600" cy="18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% Viability guarantee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Cell profile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Consistent genetic profile and expression levels for standard samples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Uniformity of size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 standards 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2858100"/>
            <a:ext cx="8520600" cy="13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ISO 9001 (Quality management)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ISO 13485 (Medical device quality management)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ISO/IEC 17025 accreditation (Competence of testing and calibration laboratories)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ISO 17034 (Competence and consistent operation of reference material producers)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(Based on ATCC and StemCell)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Value 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472800" y="1511050"/>
            <a:ext cx="8520600" cy="28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73737"/>
                </a:solidFill>
                <a:highlight>
                  <a:srgbClr val="FFFFFF"/>
                </a:highlight>
              </a:rPr>
              <a:t>Primary Cell Culture Market Size report (April 2021) </a:t>
            </a:r>
            <a:r>
              <a:rPr b="1" lang="en" sz="1300">
                <a:solidFill>
                  <a:srgbClr val="373737"/>
                </a:solidFill>
                <a:highlight>
                  <a:schemeClr val="lt1"/>
                </a:highlight>
              </a:rPr>
              <a:t>[Grand View Research, 2020]</a:t>
            </a:r>
            <a:endParaRPr sz="2000"/>
          </a:p>
          <a:p>
            <a:pPr indent="-311150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73737"/>
              </a:buClr>
              <a:buSzPts val="1300"/>
              <a:buFont typeface="Montserrat"/>
              <a:buChar char="●"/>
            </a:pP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Valued at USD </a:t>
            </a:r>
            <a:r>
              <a:rPr b="1" lang="en" sz="1350">
                <a:solidFill>
                  <a:srgbClr val="363636"/>
                </a:solidFill>
                <a:highlight>
                  <a:srgbClr val="FFFFFF"/>
                </a:highlight>
              </a:rPr>
              <a:t>3.4 billion in 2020</a:t>
            </a: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 </a:t>
            </a:r>
            <a:endParaRPr sz="13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1300"/>
              <a:buFont typeface="Montserrat"/>
              <a:buChar char="●"/>
            </a:pP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Expected to expand at a compound annual growth rate of </a:t>
            </a:r>
            <a:r>
              <a:rPr b="1" lang="en" sz="1350">
                <a:solidFill>
                  <a:srgbClr val="363636"/>
                </a:solidFill>
                <a:highlight>
                  <a:srgbClr val="FFFFFF"/>
                </a:highlight>
              </a:rPr>
              <a:t>11.6%</a:t>
            </a: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 from 2021 to 2028.</a:t>
            </a:r>
            <a:endParaRPr sz="130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1115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1300"/>
              <a:buChar char="●"/>
            </a:pP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Growth is attributed to</a:t>
            </a: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 increasing research initiatives for cancer and rare diseases.</a:t>
            </a:r>
            <a:endParaRPr sz="13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1115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1300"/>
              <a:buChar char="●"/>
            </a:pP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Mechanical separation is expected to witness lucrative growth over owing to its large adoption as ainexpensive, quick, and easy method for disaggregation of cellular entities.</a:t>
            </a:r>
            <a:endParaRPr sz="130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73737"/>
                </a:solidFill>
                <a:highlight>
                  <a:srgbClr val="FFFFFF"/>
                </a:highlight>
              </a:rPr>
              <a:t>Organoid and Spheroid market size report (Aug 2020) [Grand View Research, 2020]</a:t>
            </a:r>
            <a:endParaRPr b="1" sz="130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1300"/>
              <a:buFont typeface="Montserrat"/>
              <a:buChar char="●"/>
            </a:pP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Valued at </a:t>
            </a:r>
            <a:r>
              <a:rPr b="1" lang="en" sz="1350">
                <a:solidFill>
                  <a:srgbClr val="363636"/>
                </a:solidFill>
                <a:highlight>
                  <a:srgbClr val="FFFFFF"/>
                </a:highlight>
              </a:rPr>
              <a:t>USD 405.3 million</a:t>
            </a: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 in 2019 </a:t>
            </a:r>
            <a:endParaRPr sz="13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1300"/>
              <a:buFont typeface="Montserrat"/>
              <a:buChar char="●"/>
            </a:pP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Expected to grow at a compound annual growth rate </a:t>
            </a: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of </a:t>
            </a:r>
            <a:r>
              <a:rPr b="1" lang="en" sz="1350">
                <a:solidFill>
                  <a:srgbClr val="363636"/>
                </a:solidFill>
                <a:highlight>
                  <a:srgbClr val="FFFFFF"/>
                </a:highlight>
              </a:rPr>
              <a:t>22.5%</a:t>
            </a:r>
            <a:r>
              <a:rPr lang="en" sz="1350">
                <a:solidFill>
                  <a:srgbClr val="363636"/>
                </a:solidFill>
                <a:highlight>
                  <a:srgbClr val="FFFFFF"/>
                </a:highlight>
              </a:rPr>
              <a:t> from 2020 to 2027.</a:t>
            </a:r>
            <a:endParaRPr sz="13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6363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395650" y="1033100"/>
            <a:ext cx="84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cell culture and organoid/spheroid markets gauge our economic value. 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Summary/Conclusion</a:t>
            </a:r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441100" y="1017723"/>
            <a:ext cx="6900300" cy="3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Product Description</a:t>
            </a:r>
            <a:endParaRPr b="1" sz="1200"/>
          </a:p>
          <a:p>
            <a:pPr indent="-2413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μDicer </a:t>
            </a:r>
            <a:endParaRPr sz="12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Unmet Clinical Need</a:t>
            </a:r>
            <a:endParaRPr b="1" sz="1200"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200">
                <a:solidFill>
                  <a:schemeClr val="dk1"/>
                </a:solidFill>
              </a:rPr>
              <a:t>Flexibility in how uniform tissue fragments/single cells can be used in organoid generation</a:t>
            </a:r>
            <a:endParaRPr b="1" sz="10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Competitive Landscape</a:t>
            </a:r>
            <a:endParaRPr b="1" sz="1200"/>
          </a:p>
          <a:p>
            <a:pPr indent="-2413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ATCC/Sigma- Aldrich/Stem Cell/Cellesce</a:t>
            </a:r>
            <a:endParaRPr sz="12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Target Market or Customer</a:t>
            </a:r>
            <a:endParaRPr b="1" sz="1200"/>
          </a:p>
          <a:p>
            <a:pPr indent="-2413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Third party drug development/ Academic research </a:t>
            </a:r>
            <a:endParaRPr sz="12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Product Profile Requirements</a:t>
            </a:r>
            <a:endParaRPr b="1" sz="1200"/>
          </a:p>
          <a:p>
            <a:pPr indent="-2413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Viability/consistency/uniformity of product </a:t>
            </a:r>
            <a:endParaRPr sz="12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Manufacturing standards required</a:t>
            </a:r>
            <a:endParaRPr b="1" sz="1200"/>
          </a:p>
          <a:p>
            <a:pPr indent="-2413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ISO requirements </a:t>
            </a:r>
            <a:endParaRPr sz="12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Economical value</a:t>
            </a:r>
            <a:endParaRPr b="1" sz="1200"/>
          </a:p>
          <a:p>
            <a:pPr indent="-2413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Single cell: $3.4 billion + Organoid: $405 million </a:t>
            </a:r>
            <a:endParaRPr sz="1200"/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891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We want to thank Charles Hart for his mentorship!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80" name="Google Shape;180;p31"/>
          <p:cNvSpPr txBox="1"/>
          <p:nvPr>
            <p:ph type="title"/>
          </p:nvPr>
        </p:nvSpPr>
        <p:spPr>
          <a:xfrm>
            <a:off x="283050" y="210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38" y="1501275"/>
            <a:ext cx="7743724" cy="346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494800" y="1035600"/>
            <a:ext cx="5074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Target Product Profile (TPP)</a:t>
            </a:r>
            <a:br>
              <a:rPr lang="en" sz="2500"/>
            </a:b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μDicer Description</a:t>
            </a:r>
            <a:br>
              <a:rPr lang="en" sz="2500">
                <a:solidFill>
                  <a:schemeClr val="dk1"/>
                </a:solidFill>
              </a:rPr>
            </a:b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μDicer TPP</a:t>
            </a:r>
            <a:br>
              <a:rPr lang="en" sz="2500">
                <a:solidFill>
                  <a:schemeClr val="dk1"/>
                </a:solidFill>
              </a:rPr>
            </a:br>
            <a:endParaRPr sz="25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500">
                <a:solidFill>
                  <a:schemeClr val="dk1"/>
                </a:solidFill>
              </a:rPr>
              <a:t>Summary</a:t>
            </a:r>
            <a:r>
              <a:rPr lang="en" sz="2700">
                <a:solidFill>
                  <a:schemeClr val="dk1"/>
                </a:solidFill>
              </a:rPr>
              <a:t> 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7150" y="40825"/>
            <a:ext cx="4706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Summer Internship Program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Target Product Profile (TPP)</a:t>
            </a:r>
            <a:endParaRPr b="1" baseline="-25000" sz="1800">
              <a:solidFill>
                <a:schemeClr val="dk1"/>
              </a:solidFill>
            </a:endParaRPr>
          </a:p>
        </p:txBody>
      </p:sp>
      <p:grpSp>
        <p:nvGrpSpPr>
          <p:cNvPr id="67" name="Google Shape;67;p15"/>
          <p:cNvGrpSpPr/>
          <p:nvPr/>
        </p:nvGrpSpPr>
        <p:grpSpPr>
          <a:xfrm>
            <a:off x="400050" y="944000"/>
            <a:ext cx="8343900" cy="3255525"/>
            <a:chOff x="762000" y="1086167"/>
            <a:chExt cx="11125200" cy="4340700"/>
          </a:xfrm>
        </p:grpSpPr>
        <p:sp>
          <p:nvSpPr>
            <p:cNvPr id="68" name="Google Shape;68;p15"/>
            <p:cNvSpPr txBox="1"/>
            <p:nvPr/>
          </p:nvSpPr>
          <p:spPr>
            <a:xfrm>
              <a:off x="762000" y="1086167"/>
              <a:ext cx="11125200" cy="43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11430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Char char="•"/>
              </a:pPr>
              <a:r>
                <a:rPr lang="en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In industry</a:t>
              </a:r>
              <a:r>
                <a:rPr lang="en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, target product profiles (TPPs) are used as planning tools that guide development towards desired characteristics</a:t>
              </a:r>
              <a:endParaRPr sz="1100"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Char char="•"/>
              </a:pPr>
              <a:r>
                <a:rPr lang="en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In the regulatory context</a:t>
              </a:r>
              <a:r>
                <a:rPr lang="en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, TPPs serve as the framework for discussions between the FDA and the sponsor </a:t>
              </a:r>
              <a:endParaRPr sz="1100"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Char char="•"/>
              </a:pPr>
              <a:r>
                <a:rPr lang="en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In the context of public health</a:t>
              </a:r>
              <a:r>
                <a:rPr lang="en" sz="1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, TPPs set R&amp;D targets for funders and developers</a:t>
              </a:r>
              <a:endParaRPr b="0" i="0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WHO: World Health Organisation - Office of the Secretary-General's ..." id="69" name="Google Shape;6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54969" y="4768515"/>
              <a:ext cx="1840831" cy="591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19012" y="3302000"/>
              <a:ext cx="847725" cy="3400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72096" y="4851671"/>
            <a:ext cx="3282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57150" y="40825"/>
            <a:ext cx="4672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</a:rPr>
              <a:t>Target Product Profiles (TPP)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Focus of the Summer Internship Program</a:t>
            </a:r>
            <a:endParaRPr baseline="-25000" sz="1800">
              <a:solidFill>
                <a:schemeClr val="dk1"/>
              </a:solidFill>
            </a:endParaRPr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72096" y="4851671"/>
            <a:ext cx="3282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215875" y="854675"/>
            <a:ext cx="8459100" cy="3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651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target product profile (TPP) has detailed description of what features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attributes a product has to harbor to be successful</a:t>
            </a:r>
            <a:endParaRPr sz="1600"/>
          </a:p>
          <a:p>
            <a:pPr indent="-165100" lvl="0" marL="215900" marR="0" rtl="0" algn="l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Embodies </a:t>
            </a:r>
            <a:r>
              <a:rPr i="1"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“beginning with the end goal in mind”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2159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the scientific, technical, clinical, and business and market information that is required to achieve a desired commercial outcome </a:t>
            </a:r>
            <a:endParaRPr sz="1600"/>
          </a:p>
          <a:p>
            <a:pPr indent="-165100" lvl="0" marL="215900" marR="0" rtl="0" algn="l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identifies the optimal and minimal product attributes. </a:t>
            </a:r>
            <a:r>
              <a:rPr i="1"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will be the thresholds that you will use to determine if your candidate’s performance metrics are acceptable to continue moving forward with it</a:t>
            </a:r>
            <a:endParaRPr sz="1600"/>
          </a:p>
          <a:p>
            <a:pPr indent="-165100" lvl="0" marL="215900" marR="0" rtl="0" algn="l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dynamic document that should be reviewed throughout the development process</a:t>
            </a:r>
            <a:r>
              <a:rPr i="1"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94172" y="57150"/>
            <a:ext cx="71850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</a:rPr>
              <a:t>Catalyst Award Target Product Profile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i="0" lang="en" sz="1800" u="none" cap="none" strike="noStrike">
                <a:solidFill>
                  <a:srgbClr val="000000"/>
                </a:solidFill>
              </a:rPr>
              <a:t>           </a:t>
            </a:r>
            <a:endParaRPr b="1" baseline="-25000" i="0" sz="1700" u="none" cap="none" strike="noStrike">
              <a:solidFill>
                <a:srgbClr val="1F497D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807000" y="911829"/>
            <a:ext cx="2878800" cy="3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Product Description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Indication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Unmet Clinical Need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Competitive Landscape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i="1" lang="en" sz="1200" u="none" cap="none" strike="noStrike">
                <a:solidFill>
                  <a:srgbClr val="000000"/>
                </a:solidFill>
              </a:rPr>
              <a:t>In vitro </a:t>
            </a:r>
            <a:r>
              <a:rPr i="0" lang="en" sz="1200" u="none" cap="none" strike="noStrike">
                <a:solidFill>
                  <a:srgbClr val="000000"/>
                </a:solidFill>
              </a:rPr>
              <a:t>Biochemical Activity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i="1" lang="en" sz="1200" u="none" cap="none" strike="noStrike">
                <a:solidFill>
                  <a:srgbClr val="000000"/>
                </a:solidFill>
              </a:rPr>
              <a:t>In vitro </a:t>
            </a:r>
            <a:r>
              <a:rPr i="0" lang="en" sz="1200" u="none" cap="none" strike="noStrike">
                <a:solidFill>
                  <a:srgbClr val="000000"/>
                </a:solidFill>
              </a:rPr>
              <a:t>Cell-Based Activity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i="0" lang="en" sz="1200" u="none" cap="none" strike="noStrike">
                <a:solidFill>
                  <a:srgbClr val="000000"/>
                </a:solidFill>
              </a:rPr>
              <a:t>ADME/PK 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i="0" lang="en" sz="1200" u="none" cap="none" strike="noStrike">
                <a:solidFill>
                  <a:srgbClr val="000000"/>
                </a:solidFill>
              </a:rPr>
              <a:t>Tox and Safety 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i="1" lang="en" sz="1200" u="none" cap="none" strike="noStrike">
                <a:solidFill>
                  <a:srgbClr val="000000"/>
                </a:solidFill>
              </a:rPr>
              <a:t>In vivo </a:t>
            </a:r>
            <a:r>
              <a:rPr i="0" lang="en" sz="1200" u="none" cap="none" strike="noStrike">
                <a:solidFill>
                  <a:srgbClr val="000000"/>
                </a:solidFill>
              </a:rPr>
              <a:t>Efficacy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i="0" lang="en" sz="1200" u="none" cap="none" strike="noStrike">
                <a:solidFill>
                  <a:srgbClr val="000000"/>
                </a:solidFill>
              </a:rPr>
              <a:t>Clinical Trials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Intellectual Property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Regulatory Path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Reimbursement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" sz="1200" u="none" cap="none" strike="noStrike">
                <a:solidFill>
                  <a:srgbClr val="000000"/>
                </a:solidFill>
              </a:rPr>
              <a:t>Market Opportunity</a:t>
            </a:r>
            <a:endParaRPr sz="800"/>
          </a:p>
        </p:txBody>
      </p:sp>
      <p:sp>
        <p:nvSpPr>
          <p:cNvPr id="85" name="Google Shape;85;p17"/>
          <p:cNvSpPr txBox="1"/>
          <p:nvPr/>
        </p:nvSpPr>
        <p:spPr>
          <a:xfrm>
            <a:off x="4353375" y="911837"/>
            <a:ext cx="2878800" cy="3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>
                <a:highlight>
                  <a:srgbClr val="B6D7A8"/>
                </a:highlight>
              </a:rPr>
              <a:t>Product Description</a:t>
            </a:r>
            <a:endParaRPr b="1" sz="1200">
              <a:highlight>
                <a:srgbClr val="B6D7A8"/>
              </a:highlight>
            </a:endParaRPr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>
                <a:highlight>
                  <a:srgbClr val="B6D7A8"/>
                </a:highlight>
              </a:rPr>
              <a:t>Unmet Clinical Need</a:t>
            </a:r>
            <a:endParaRPr b="1" sz="1200">
              <a:highlight>
                <a:srgbClr val="B6D7A8"/>
              </a:highlight>
            </a:endParaRPr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>
                <a:highlight>
                  <a:srgbClr val="B6D7A8"/>
                </a:highlight>
              </a:rPr>
              <a:t>Competitive Landscape</a:t>
            </a:r>
            <a:endParaRPr b="1" sz="1200">
              <a:highlight>
                <a:srgbClr val="B6D7A8"/>
              </a:highlight>
            </a:endParaRPr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>
                <a:highlight>
                  <a:srgbClr val="B6D7A8"/>
                </a:highlight>
              </a:rPr>
              <a:t>Target Market or Customer</a:t>
            </a:r>
            <a:endParaRPr b="1" sz="1200">
              <a:highlight>
                <a:srgbClr val="B6D7A8"/>
              </a:highlight>
            </a:endParaRPr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>
                <a:highlight>
                  <a:srgbClr val="B6D7A8"/>
                </a:highlight>
              </a:rPr>
              <a:t>Product Profile Requirements</a:t>
            </a:r>
            <a:endParaRPr b="1" sz="1200">
              <a:highlight>
                <a:srgbClr val="B6D7A8"/>
              </a:highlight>
            </a:endParaRPr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>
                <a:highlight>
                  <a:srgbClr val="B6D7A8"/>
                </a:highlight>
              </a:rPr>
              <a:t>Manufacturing standards required</a:t>
            </a:r>
            <a:endParaRPr b="1" sz="1200">
              <a:highlight>
                <a:srgbClr val="B6D7A8"/>
              </a:highlight>
            </a:endParaRPr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Intellectual Property</a:t>
            </a:r>
            <a:endParaRPr b="1" sz="12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Manufacturability</a:t>
            </a:r>
            <a:endParaRPr b="1" sz="12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>
                <a:highlight>
                  <a:srgbClr val="B6D7A8"/>
                </a:highlight>
              </a:rPr>
              <a:t>Economical value</a:t>
            </a:r>
            <a:endParaRPr b="1" sz="1200">
              <a:highlight>
                <a:srgbClr val="B6D7A8"/>
              </a:highlight>
            </a:endParaRPr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Human factors to consider</a:t>
            </a:r>
            <a:endParaRPr b="1" sz="12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Stability</a:t>
            </a:r>
            <a:endParaRPr b="1" sz="12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200"/>
              <a:t>Validation studies</a:t>
            </a:r>
            <a:endParaRPr sz="800"/>
          </a:p>
          <a:p>
            <a:pPr indent="-190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" sz="1200"/>
              <a:t>Desired licensing outcome</a:t>
            </a:r>
            <a:endParaRPr sz="800"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72096" y="4851671"/>
            <a:ext cx="3282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685800" y="5019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F497D"/>
                </a:solidFill>
              </a:rPr>
              <a:t>Therapeutics Project </a:t>
            </a:r>
            <a:r>
              <a:rPr lang="en" sz="2100">
                <a:solidFill>
                  <a:schemeClr val="dk1"/>
                </a:solidFill>
              </a:rPr>
              <a:t>	            </a:t>
            </a:r>
            <a:endParaRPr b="1" baseline="-25000" sz="1700">
              <a:solidFill>
                <a:srgbClr val="1F497D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295725" y="469225"/>
            <a:ext cx="340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F497D"/>
                </a:solidFill>
              </a:rPr>
              <a:t>Medical Device Project</a:t>
            </a:r>
            <a:endParaRPr b="1" baseline="-25000" sz="170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0" t="11394"/>
          <a:stretch/>
        </p:blipFill>
        <p:spPr>
          <a:xfrm>
            <a:off x="210350" y="786125"/>
            <a:ext cx="8723302" cy="42873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210350" y="168100"/>
            <a:ext cx="5928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</a:rPr>
              <a:t>T</a:t>
            </a:r>
            <a:r>
              <a:rPr b="1" lang="en" sz="2400">
                <a:solidFill>
                  <a:schemeClr val="dk1"/>
                </a:solidFill>
              </a:rPr>
              <a:t>he Technology: µDicer summary</a:t>
            </a:r>
            <a:endParaRPr baseline="-25000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875" y="1057800"/>
            <a:ext cx="7254377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210350" y="168100"/>
            <a:ext cx="5928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</a:rPr>
              <a:t>T</a:t>
            </a:r>
            <a:r>
              <a:rPr b="1" lang="en" sz="2400">
                <a:solidFill>
                  <a:schemeClr val="dk1"/>
                </a:solidFill>
              </a:rPr>
              <a:t>he Technology: µDicer summary</a:t>
            </a:r>
            <a:endParaRPr baseline="-25000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240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Possible markets</a:t>
            </a:r>
            <a:endParaRPr sz="2400"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663100" y="863550"/>
            <a:ext cx="737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Instrumentation</a:t>
            </a:r>
            <a:endParaRPr sz="22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Sell the µDicer as a tool for researchers to use.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Cell/Tissue products</a:t>
            </a:r>
            <a:endParaRPr sz="22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Sell the processed tissue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Contract research services</a:t>
            </a:r>
            <a:endParaRPr sz="22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Drug response data to client-supplied live tissue samples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Spatial-omic information from client-supplied tissue.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2002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2a. + 3</a:t>
            </a:r>
            <a:r>
              <a:rPr lang="en" sz="2020"/>
              <a:t>a. Organoid sales and testing</a:t>
            </a:r>
            <a:endParaRPr sz="2020"/>
          </a:p>
        </p:txBody>
      </p:sp>
      <p:graphicFrame>
        <p:nvGraphicFramePr>
          <p:cNvPr id="112" name="Google Shape;112;p21"/>
          <p:cNvGraphicFramePr/>
          <p:nvPr/>
        </p:nvGraphicFramePr>
        <p:xfrm>
          <a:off x="200263" y="94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{D96B0915-318A-432A-B779-4A8ECC9D6F06}</a:tableStyleId>
              </a:tblPr>
              <a:tblGrid>
                <a:gridCol w="765375"/>
                <a:gridCol w="1093375"/>
                <a:gridCol w="2246325"/>
                <a:gridCol w="2768850"/>
                <a:gridCol w="1758100"/>
              </a:tblGrid>
              <a:tr h="27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Company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Product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Description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Pros/cons/limitations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What is their product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C78D8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Sage Medic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Sage direct platform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Directly testing live tissue biopsies for drug treatments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17145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-"/>
                      </a:pPr>
                      <a:r>
                        <a:rPr lang="en" sz="900"/>
                        <a:t>Not for sale yet</a:t>
                      </a:r>
                      <a:endParaRPr sz="900"/>
                    </a:p>
                    <a:p>
                      <a:pPr indent="-17145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-"/>
                      </a:pPr>
                      <a:r>
                        <a:rPr lang="en" sz="900"/>
                        <a:t>Limited information on website.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11430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Information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InSphero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3D inSight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Assay-ready 3D spheroids in 96 or 384 well plate delivered to researchers for testing. Standardized tissue models for tumor, healthy, or disease states, or PDX-derived tumor models.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 Ease of use for the researcher (mail to order sphereroids)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 Does not recapitulate the microenvironment entirely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 cellular self-assembly to make spheroids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QC’ed Spheroids in plated format.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Visikol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3D culture assay services and development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They sell a variety of standard assays in addition to consultation services for developing client-specific assays.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 They have a large variety of products and services. They claim they will help develop assays for the client if they don’t already offer it.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 Expertise/consulting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-information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Xilis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MicroOrganoSphere(MOS)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Patient-derived micro-tumor analysis. Maintaining tissue structure, gene expression, immune microenvironment, and histopathology.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 Droplet encapsulation to grow up organospheres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 They claim they can predict drug response within 14 days.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 Machine learning tools to track and measure organospheres over time.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 Not for sale yet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 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ImpriMed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13" name="Google Shape;113;p21"/>
          <p:cNvSpPr txBox="1"/>
          <p:nvPr/>
        </p:nvSpPr>
        <p:spPr>
          <a:xfrm>
            <a:off x="311700" y="572700"/>
            <a:ext cx="254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Companies in the segment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B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