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1"/>
  </p:notesMasterIdLst>
  <p:sldIdLst>
    <p:sldId id="256" r:id="rId6"/>
    <p:sldId id="258" r:id="rId7"/>
    <p:sldId id="302" r:id="rId8"/>
    <p:sldId id="288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7E637-2F46-474C-AAB3-5017922B297C}" v="8" dt="2021-12-03T21:20:52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A3430-4F9D-474F-901B-1A14DF8E40CA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CA1E-217B-4EFD-8EA8-DFAA4CDE8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2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Log in to iLab</a:t>
            </a:r>
          </a:p>
          <a:p>
            <a:pPr>
              <a:lnSpc>
                <a:spcPct val="100000"/>
              </a:lnSpc>
            </a:pPr>
            <a:r>
              <a:rPr lang="en-US"/>
              <a:t>Equipment Schedule</a:t>
            </a:r>
          </a:p>
          <a:p>
            <a:pPr lvl="1">
              <a:lnSpc>
                <a:spcPct val="100000"/>
              </a:lnSpc>
            </a:pPr>
            <a:r>
              <a:rPr lang="en-US"/>
              <a:t>Updating pricing information</a:t>
            </a:r>
          </a:p>
          <a:p>
            <a:pPr>
              <a:lnSpc>
                <a:spcPct val="100000"/>
              </a:lnSpc>
            </a:pPr>
            <a:r>
              <a:rPr lang="en-US"/>
              <a:t>View All Request</a:t>
            </a:r>
          </a:p>
          <a:p>
            <a:pPr lvl="1">
              <a:lnSpc>
                <a:spcPct val="100000"/>
              </a:lnSpc>
            </a:pPr>
            <a:r>
              <a:rPr lang="en-US"/>
              <a:t>Edit service request status</a:t>
            </a:r>
          </a:p>
          <a:p>
            <a:pPr lvl="1">
              <a:lnSpc>
                <a:spcPct val="100000"/>
              </a:lnSpc>
            </a:pPr>
            <a:r>
              <a:rPr lang="en-US"/>
              <a:t>Toggle active request </a:t>
            </a:r>
          </a:p>
          <a:p>
            <a:pPr lvl="1">
              <a:lnSpc>
                <a:spcPct val="100000"/>
              </a:lnSpc>
            </a:pPr>
            <a:r>
              <a:rPr lang="en-US"/>
              <a:t>Creating a tab</a:t>
            </a:r>
          </a:p>
          <a:p>
            <a:pPr>
              <a:lnSpc>
                <a:spcPct val="100000"/>
              </a:lnSpc>
            </a:pPr>
            <a:r>
              <a:rPr lang="en-US"/>
              <a:t>Billing</a:t>
            </a:r>
          </a:p>
          <a:p>
            <a:pPr lvl="1">
              <a:lnSpc>
                <a:spcPct val="100000"/>
              </a:lnSpc>
            </a:pPr>
            <a:r>
              <a:rPr lang="en-US"/>
              <a:t>Expired Speedtype: What to do when a speedtype has expired or nearing expiration</a:t>
            </a:r>
          </a:p>
          <a:p>
            <a:pPr lvl="2">
              <a:lnSpc>
                <a:spcPct val="100000"/>
              </a:lnSpc>
            </a:pPr>
            <a:r>
              <a:rPr lang="en-US"/>
              <a:t>Use the messaging button to request a new speedtype, if is nearing expiration a new one will also need to be requested. Any speedtype expiring within the month of the reservation will not be valid.</a:t>
            </a:r>
          </a:p>
          <a:p>
            <a:pPr lvl="1">
              <a:lnSpc>
                <a:spcPct val="100000"/>
              </a:lnSpc>
            </a:pPr>
            <a:r>
              <a:rPr lang="en-US"/>
              <a:t>What to do when a lab member is no longer part of the lab?</a:t>
            </a:r>
          </a:p>
          <a:p>
            <a:pPr lvl="2"/>
            <a:r>
              <a:rPr lang="en-US"/>
              <a:t>Resubmit request under PI</a:t>
            </a:r>
          </a:p>
          <a:p>
            <a:pPr lvl="2"/>
            <a:r>
              <a:rPr lang="en-US"/>
              <a:t>What if a customer provides updated billing information for several reservations that have already been confirmed? </a:t>
            </a:r>
          </a:p>
          <a:p>
            <a:pPr lvl="2"/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PO &amp; IOC</a:t>
            </a:r>
          </a:p>
          <a:p>
            <a:pPr>
              <a:lnSpc>
                <a:spcPct val="100000"/>
              </a:lnSpc>
            </a:pPr>
            <a:r>
              <a:rPr lang="en-US"/>
              <a:t>Core Visibility</a:t>
            </a:r>
          </a:p>
          <a:p>
            <a:pPr lvl="1">
              <a:lnSpc>
                <a:spcPct val="100000"/>
              </a:lnSpc>
            </a:pPr>
            <a:r>
              <a:rPr lang="en-US"/>
              <a:t>People Tab</a:t>
            </a:r>
          </a:p>
          <a:p>
            <a:pPr lvl="1">
              <a:lnSpc>
                <a:spcPct val="100000"/>
              </a:lnSpc>
            </a:pPr>
            <a:r>
              <a:rPr lang="en-US"/>
              <a:t>Advance messaging</a:t>
            </a:r>
          </a:p>
          <a:p>
            <a:pPr lvl="1">
              <a:lnSpc>
                <a:spcPct val="100000"/>
              </a:lnSpc>
            </a:pPr>
            <a:r>
              <a:rPr lang="en-US"/>
              <a:t>	-Notices, new equipment coming online,</a:t>
            </a:r>
          </a:p>
          <a:p>
            <a:pPr lvl="1">
              <a:lnSpc>
                <a:spcPct val="100000"/>
              </a:lnSpc>
            </a:pPr>
            <a:r>
              <a:rPr lang="en-US"/>
              <a:t>-apply filter to display people who have used the equipment</a:t>
            </a:r>
          </a:p>
          <a:p>
            <a:pPr lvl="1">
              <a:lnSpc>
                <a:spcPct val="100000"/>
              </a:lnSpc>
            </a:pPr>
            <a:r>
              <a:rPr lang="en-US"/>
              <a:t>-insert image URL</a:t>
            </a:r>
          </a:p>
          <a:p>
            <a:pPr lvl="1">
              <a:lnSpc>
                <a:spcPct val="100000"/>
              </a:lnSpc>
            </a:pPr>
            <a:endParaRPr lang="en-US"/>
          </a:p>
          <a:p>
            <a:pPr lvl="1">
              <a:lnSpc>
                <a:spcPct val="100000"/>
              </a:lnSpc>
            </a:pPr>
            <a:r>
              <a:rPr lang="en-US"/>
              <a:t>Reporting:</a:t>
            </a:r>
          </a:p>
          <a:p>
            <a:pPr lvl="1">
              <a:lnSpc>
                <a:spcPct val="100000"/>
              </a:lnSpc>
            </a:pPr>
            <a:r>
              <a:rPr lang="en-US"/>
              <a:t>	-reporting events. Usage hours for equipment, cancellation, reservation hours etc.</a:t>
            </a:r>
          </a:p>
          <a:p>
            <a:pPr lvl="1">
              <a:lnSpc>
                <a:spcPct val="100000"/>
              </a:lnSpc>
            </a:pPr>
            <a:r>
              <a:rPr lang="en-US"/>
              <a:t>	-Charges</a:t>
            </a:r>
          </a:p>
          <a:p>
            <a:pPr lvl="1">
              <a:lnSpc>
                <a:spcPct val="100000"/>
              </a:lnSpc>
            </a:pPr>
            <a:r>
              <a:rPr lang="en-US"/>
              <a:t>	-Services</a:t>
            </a:r>
          </a:p>
          <a:p>
            <a:pPr lvl="1">
              <a:lnSpc>
                <a:spcPct val="100000"/>
              </a:lnSpc>
            </a:pPr>
            <a:r>
              <a:rPr lang="en-US"/>
              <a:t>Source data = </a:t>
            </a:r>
            <a:r>
              <a:rPr lang="en-US" err="1"/>
              <a:t>MyCores</a:t>
            </a:r>
            <a:r>
              <a:rPr lang="en-US"/>
              <a:t> extract</a:t>
            </a:r>
          </a:p>
          <a:p>
            <a:pPr lvl="1">
              <a:lnSpc>
                <a:spcPct val="100000"/>
              </a:lnSpc>
            </a:pPr>
            <a:r>
              <a:rPr lang="en-US"/>
              <a:t>Data from charts/tables = exactly what you see on screen in excel format</a:t>
            </a:r>
          </a:p>
          <a:p>
            <a:pPr lvl="1">
              <a:lnSpc>
                <a:spcPct val="100000"/>
              </a:lnSpc>
            </a:pPr>
            <a:endParaRPr lang="en-US"/>
          </a:p>
          <a:p>
            <a:pPr lvl="1">
              <a:lnSpc>
                <a:spcPct val="100000"/>
              </a:lnSpc>
            </a:pPr>
            <a:endParaRPr lang="en-US"/>
          </a:p>
          <a:p>
            <a:pPr lvl="1">
              <a:lnSpc>
                <a:spcPct val="100000"/>
              </a:lnSpc>
            </a:pPr>
            <a:r>
              <a:rPr lang="en-US"/>
              <a:t>Equipment &amp; Service classification</a:t>
            </a:r>
          </a:p>
          <a:p>
            <a:pPr>
              <a:lnSpc>
                <a:spcPct val="100000"/>
              </a:lnSpc>
            </a:pPr>
            <a:r>
              <a:rPr lang="en-US"/>
              <a:t>Questions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CA1E-217B-4EFD-8EA8-DFAA4CDE8B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Log in to iLab</a:t>
            </a:r>
          </a:p>
          <a:p>
            <a:pPr>
              <a:lnSpc>
                <a:spcPct val="100000"/>
              </a:lnSpc>
            </a:pPr>
            <a:r>
              <a:rPr lang="en-US"/>
              <a:t>Equipment Schedule</a:t>
            </a:r>
          </a:p>
          <a:p>
            <a:pPr lvl="1">
              <a:lnSpc>
                <a:spcPct val="100000"/>
              </a:lnSpc>
            </a:pPr>
            <a:r>
              <a:rPr lang="en-US"/>
              <a:t>Updating pricing information</a:t>
            </a:r>
          </a:p>
          <a:p>
            <a:pPr>
              <a:lnSpc>
                <a:spcPct val="100000"/>
              </a:lnSpc>
            </a:pPr>
            <a:r>
              <a:rPr lang="en-US"/>
              <a:t>View All Request</a:t>
            </a:r>
          </a:p>
          <a:p>
            <a:pPr lvl="1">
              <a:lnSpc>
                <a:spcPct val="100000"/>
              </a:lnSpc>
            </a:pPr>
            <a:r>
              <a:rPr lang="en-US"/>
              <a:t>Edit service request status</a:t>
            </a:r>
          </a:p>
          <a:p>
            <a:pPr lvl="1">
              <a:lnSpc>
                <a:spcPct val="100000"/>
              </a:lnSpc>
            </a:pPr>
            <a:r>
              <a:rPr lang="en-US"/>
              <a:t>Toggle active request </a:t>
            </a:r>
          </a:p>
          <a:p>
            <a:pPr lvl="1">
              <a:lnSpc>
                <a:spcPct val="100000"/>
              </a:lnSpc>
            </a:pPr>
            <a:r>
              <a:rPr lang="en-US"/>
              <a:t>Creating a tab</a:t>
            </a:r>
          </a:p>
          <a:p>
            <a:pPr>
              <a:lnSpc>
                <a:spcPct val="100000"/>
              </a:lnSpc>
            </a:pPr>
            <a:r>
              <a:rPr lang="en-US"/>
              <a:t>Billing</a:t>
            </a:r>
          </a:p>
          <a:p>
            <a:pPr lvl="1">
              <a:lnSpc>
                <a:spcPct val="100000"/>
              </a:lnSpc>
            </a:pPr>
            <a:r>
              <a:rPr lang="en-US"/>
              <a:t>Expired Speedtype: What to do when a speedtype has expired or nearing expiration</a:t>
            </a:r>
          </a:p>
          <a:p>
            <a:pPr lvl="2">
              <a:lnSpc>
                <a:spcPct val="100000"/>
              </a:lnSpc>
            </a:pPr>
            <a:r>
              <a:rPr lang="en-US"/>
              <a:t>Use the messaging button to request a new speedtype, if is nearing expiration a new one will also need to be requested. Any speedtype expiring within the month of the reservation will not be valid.</a:t>
            </a:r>
          </a:p>
          <a:p>
            <a:pPr lvl="1">
              <a:lnSpc>
                <a:spcPct val="100000"/>
              </a:lnSpc>
            </a:pPr>
            <a:r>
              <a:rPr lang="en-US"/>
              <a:t>What to do when a lab member is no longer part of the lab?</a:t>
            </a:r>
          </a:p>
          <a:p>
            <a:pPr lvl="2"/>
            <a:r>
              <a:rPr lang="en-US"/>
              <a:t>Resubmit request under PI</a:t>
            </a:r>
          </a:p>
          <a:p>
            <a:pPr lvl="2"/>
            <a:r>
              <a:rPr lang="en-US"/>
              <a:t>What if a customer provides updated billing information for several reservations that have already been confirmed? </a:t>
            </a:r>
          </a:p>
          <a:p>
            <a:pPr lvl="2"/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PO &amp; IOC</a:t>
            </a:r>
          </a:p>
          <a:p>
            <a:pPr>
              <a:lnSpc>
                <a:spcPct val="100000"/>
              </a:lnSpc>
            </a:pPr>
            <a:r>
              <a:rPr lang="en-US"/>
              <a:t>Core Visibility</a:t>
            </a:r>
          </a:p>
          <a:p>
            <a:pPr lvl="1">
              <a:lnSpc>
                <a:spcPct val="100000"/>
              </a:lnSpc>
            </a:pPr>
            <a:r>
              <a:rPr lang="en-US"/>
              <a:t>People Tab</a:t>
            </a:r>
          </a:p>
          <a:p>
            <a:pPr lvl="1">
              <a:lnSpc>
                <a:spcPct val="100000"/>
              </a:lnSpc>
            </a:pPr>
            <a:r>
              <a:rPr lang="en-US"/>
              <a:t>Advance messaging</a:t>
            </a:r>
          </a:p>
          <a:p>
            <a:pPr lvl="1">
              <a:lnSpc>
                <a:spcPct val="100000"/>
              </a:lnSpc>
            </a:pPr>
            <a:r>
              <a:rPr lang="en-US"/>
              <a:t>	-Notices, new equipment coming online,</a:t>
            </a:r>
          </a:p>
          <a:p>
            <a:pPr lvl="1">
              <a:lnSpc>
                <a:spcPct val="100000"/>
              </a:lnSpc>
            </a:pPr>
            <a:r>
              <a:rPr lang="en-US"/>
              <a:t>-apply filter to display people who have used the equipment</a:t>
            </a:r>
          </a:p>
          <a:p>
            <a:pPr lvl="1">
              <a:lnSpc>
                <a:spcPct val="100000"/>
              </a:lnSpc>
            </a:pPr>
            <a:r>
              <a:rPr lang="en-US"/>
              <a:t>-insert image URL</a:t>
            </a:r>
          </a:p>
          <a:p>
            <a:pPr lvl="1">
              <a:lnSpc>
                <a:spcPct val="100000"/>
              </a:lnSpc>
            </a:pPr>
            <a:endParaRPr lang="en-US"/>
          </a:p>
          <a:p>
            <a:pPr lvl="1">
              <a:lnSpc>
                <a:spcPct val="100000"/>
              </a:lnSpc>
            </a:pPr>
            <a:r>
              <a:rPr lang="en-US"/>
              <a:t>Reporting:</a:t>
            </a:r>
          </a:p>
          <a:p>
            <a:pPr lvl="1">
              <a:lnSpc>
                <a:spcPct val="100000"/>
              </a:lnSpc>
            </a:pPr>
            <a:r>
              <a:rPr lang="en-US"/>
              <a:t>	-reporting events. Usage hours for equipment, cancellation, reservation hours etc.</a:t>
            </a:r>
          </a:p>
          <a:p>
            <a:pPr lvl="1">
              <a:lnSpc>
                <a:spcPct val="100000"/>
              </a:lnSpc>
            </a:pPr>
            <a:r>
              <a:rPr lang="en-US"/>
              <a:t>	-Charges</a:t>
            </a:r>
          </a:p>
          <a:p>
            <a:pPr lvl="1">
              <a:lnSpc>
                <a:spcPct val="100000"/>
              </a:lnSpc>
            </a:pPr>
            <a:r>
              <a:rPr lang="en-US"/>
              <a:t>	-Services</a:t>
            </a:r>
          </a:p>
          <a:p>
            <a:pPr lvl="1">
              <a:lnSpc>
                <a:spcPct val="100000"/>
              </a:lnSpc>
            </a:pPr>
            <a:r>
              <a:rPr lang="en-US"/>
              <a:t>Source data = </a:t>
            </a:r>
            <a:r>
              <a:rPr lang="en-US" err="1"/>
              <a:t>MyCores</a:t>
            </a:r>
            <a:r>
              <a:rPr lang="en-US"/>
              <a:t> extract</a:t>
            </a:r>
          </a:p>
          <a:p>
            <a:pPr lvl="1">
              <a:lnSpc>
                <a:spcPct val="100000"/>
              </a:lnSpc>
            </a:pPr>
            <a:r>
              <a:rPr lang="en-US"/>
              <a:t>Data from charts/tables = exactly what you see on screen in excel format</a:t>
            </a:r>
          </a:p>
          <a:p>
            <a:pPr lvl="1">
              <a:lnSpc>
                <a:spcPct val="100000"/>
              </a:lnSpc>
            </a:pPr>
            <a:endParaRPr lang="en-US"/>
          </a:p>
          <a:p>
            <a:pPr lvl="1">
              <a:lnSpc>
                <a:spcPct val="100000"/>
              </a:lnSpc>
            </a:pPr>
            <a:endParaRPr lang="en-US"/>
          </a:p>
          <a:p>
            <a:pPr lvl="1">
              <a:lnSpc>
                <a:spcPct val="100000"/>
              </a:lnSpc>
            </a:pPr>
            <a:r>
              <a:rPr lang="en-US"/>
              <a:t>Equipment &amp; Service classification</a:t>
            </a:r>
          </a:p>
          <a:p>
            <a:pPr>
              <a:lnSpc>
                <a:spcPct val="100000"/>
              </a:lnSpc>
            </a:pPr>
            <a:r>
              <a:rPr lang="en-US"/>
              <a:t>Questions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8CA1E-217B-4EFD-8EA8-DFAA4CDE8B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4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9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2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366714"/>
            <a:ext cx="62053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92" y="728944"/>
            <a:ext cx="799867" cy="6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216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57722" y="2998138"/>
            <a:ext cx="659572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814" y="3406590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5813" y="6045890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283" y="4338645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60" y="728944"/>
            <a:ext cx="1034248" cy="8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582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366714"/>
            <a:ext cx="62053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49787" y="725819"/>
            <a:ext cx="793533" cy="6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34565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287487" y="366714"/>
            <a:ext cx="62053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49787" y="725819"/>
            <a:ext cx="793533" cy="6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064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287487" y="366714"/>
            <a:ext cx="62053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49787" y="725819"/>
            <a:ext cx="793533" cy="6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38258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ltGray">
          <a:xfrm>
            <a:off x="287487" y="366714"/>
            <a:ext cx="62053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lvl="0"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460085" y="2556875"/>
            <a:ext cx="6032790" cy="5078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178" y="2955527"/>
            <a:ext cx="6026698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0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549786" y="4907754"/>
            <a:ext cx="1925338" cy="23860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179" y="4096967"/>
            <a:ext cx="5944696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4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9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49787" y="725819"/>
            <a:ext cx="793533" cy="6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33842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5" y="2836686"/>
            <a:ext cx="8089901" cy="1144929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“Lorem ipsum dolor site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isicing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393133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/>
              <a:t>Author’s Name Here</a:t>
            </a:r>
          </a:p>
          <a:p>
            <a:pPr lvl="0"/>
            <a:r>
              <a:rPr lang="en-US"/>
              <a:t>Position Title Here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Core Facilities &amp; iLab RRP CCC Quarterly Meeting</a:t>
            </a: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957"/>
          <a:stretch/>
        </p:blipFill>
        <p:spPr bwMode="invGray">
          <a:xfrm>
            <a:off x="8395919" y="6400800"/>
            <a:ext cx="588400" cy="3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7858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959" y="1900502"/>
            <a:ext cx="8715166" cy="2723823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3800" spc="-20" baseline="0" dirty="0"/>
            </a:lvl1pPr>
          </a:lstStyle>
          <a:p>
            <a:pPr lvl="0"/>
            <a:r>
              <a:rPr lang="en-US"/>
              <a:t>“	Lorem ipsum dolor site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isicing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sedo</a:t>
            </a:r>
            <a:r>
              <a:rPr lang="en-US"/>
              <a:t>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labotre</a:t>
            </a:r>
            <a:r>
              <a:rPr lang="en-US"/>
              <a:t> et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et </a:t>
            </a:r>
            <a:r>
              <a:rPr lang="en-US" err="1"/>
              <a:t>venium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8637" y="4921542"/>
            <a:ext cx="7934476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2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/>
              <a:t>Author’s Name Here</a:t>
            </a:r>
          </a:p>
          <a:p>
            <a:pPr lvl="0"/>
            <a:r>
              <a:rPr lang="en-US"/>
              <a:t>Position Title Here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Core Facilities &amp; iLab RRP CCC Quarterly Meeting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595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26658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68" y="1511809"/>
            <a:ext cx="8325548" cy="401150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Core Facilities &amp; iLab RRP CCC Quarterly Meeting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165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26658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2" y="1975105"/>
            <a:ext cx="8325548" cy="4011503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7" y="1511809"/>
            <a:ext cx="8087171" cy="313932"/>
          </a:xfrm>
        </p:spPr>
        <p:txBody>
          <a:bodyPr anchor="t"/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Core Facilities &amp; iLab RRP CCC Quarterly Meeting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32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26721"/>
            <a:ext cx="8080375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913" y="1572768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7" y="1013951"/>
            <a:ext cx="8077645" cy="383183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81729" y="1572768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Core Facilities &amp; iLab RRP CCC Quarterly Meeting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268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26721"/>
            <a:ext cx="8080375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48057" y="1011993"/>
            <a:ext cx="8077645" cy="383183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/>
              <a:t>Subhead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Core Facilities &amp; iLab RRP CCC Quarterly Meeting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8541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Core Facilities &amp; iLab RRP CCC Quarterly Meeting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2196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Core Facilities &amp; iLab RRP CCC Quarterly Meeting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2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355" y="0"/>
            <a:ext cx="914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303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77885" y="2693284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38775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1003" y="579566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9275" y="2562339"/>
            <a:ext cx="5486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49276" y="3407629"/>
            <a:ext cx="1123315" cy="97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590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29" y="4372927"/>
            <a:ext cx="4924272" cy="25129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862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024" y="1670048"/>
            <a:ext cx="3201976" cy="2714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850415"/>
            <a:ext cx="4228798" cy="300758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ltGray">
          <a:xfrm>
            <a:off x="3185411" y="1670048"/>
            <a:ext cx="2765684" cy="3694176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759"/>
          <a:stretch/>
        </p:blipFill>
        <p:spPr bwMode="ltGray">
          <a:xfrm>
            <a:off x="4391345" y="2999863"/>
            <a:ext cx="1660961" cy="100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9285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0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1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0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2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6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Core Facilities &amp; iLab RRP CCC Quarterly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60E12-A049-46CC-95BB-FD220664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6721"/>
            <a:ext cx="808990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9" y="1511809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957"/>
          <a:stretch/>
        </p:blipFill>
        <p:spPr bwMode="invGray">
          <a:xfrm>
            <a:off x="8395919" y="6400800"/>
            <a:ext cx="588400" cy="3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6104539" y="6452361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1" y="6470129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Core Facilities &amp; iLab RRP CCC Quarterly Meeting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6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‒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18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18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Lab@ucsf.edu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rp.ucsf.edu/core-services" TargetMode="External"/><Relationship Id="rId2" Type="http://schemas.openxmlformats.org/officeDocument/2006/relationships/hyperlink" Target="https://rrp.ucsf.edu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hyperlink" Target="https://rrp.ucsf.edu/ilab-user-trai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" y="3620"/>
            <a:ext cx="8828067" cy="6560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84364" y="81000"/>
            <a:ext cx="7772400" cy="5577015"/>
          </a:xfrm>
          <a:prstGeom prst="rect">
            <a:avLst/>
          </a:prstGeom>
          <a:solidFill>
            <a:srgbClr val="052049"/>
          </a:solidFill>
          <a:ln w="19050" algn="ctr">
            <a:noFill/>
            <a:miter lim="800000"/>
            <a:headEnd/>
            <a:tailEnd/>
          </a:ln>
        </p:spPr>
        <p:txBody>
          <a:bodyPr wrap="none" lIns="91440" tIns="45720" rIns="91440" bIns="45720" rtlCol="0" anchor="ctr"/>
          <a:lstStyle/>
          <a:p>
            <a:pPr defTabSz="91440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chemeClr val="bg1"/>
                </a:solidFill>
                <a:latin typeface="Garamond"/>
                <a:cs typeface="Adobe Devanagari" panose="02040503050201020203" pitchFamily="18" charset="0"/>
              </a:rPr>
              <a:t>    </a:t>
            </a:r>
          </a:p>
          <a:p>
            <a:pPr defTabSz="914400">
              <a:lnSpc>
                <a:spcPct val="90000"/>
              </a:lnSpc>
              <a:defRPr/>
            </a:pPr>
            <a:endParaRPr lang="en-US" sz="2800" b="1" kern="0" dirty="0">
              <a:solidFill>
                <a:schemeClr val="bg1"/>
              </a:solidFill>
              <a:latin typeface="Garamond"/>
              <a:cs typeface="Adobe Devanagari" panose="02040503050201020203" pitchFamily="18" charset="0"/>
            </a:endParaRPr>
          </a:p>
          <a:p>
            <a:pPr defTabSz="914400">
              <a:lnSpc>
                <a:spcPct val="90000"/>
              </a:lnSpc>
              <a:defRPr/>
            </a:pPr>
            <a:endParaRPr lang="en-US" sz="2800" b="1" kern="0" dirty="0">
              <a:solidFill>
                <a:schemeClr val="bg1"/>
              </a:solidFill>
              <a:latin typeface="Garamond"/>
              <a:cs typeface="Adobe Devanagari" panose="02040503050201020203" pitchFamily="18" charset="0"/>
            </a:endParaRPr>
          </a:p>
          <a:p>
            <a:pPr defTabSz="914400">
              <a:lnSpc>
                <a:spcPct val="90000"/>
              </a:lnSpc>
              <a:defRPr/>
            </a:pPr>
            <a:endParaRPr lang="en-US" sz="2800" b="1" kern="0" dirty="0">
              <a:solidFill>
                <a:schemeClr val="bg1"/>
              </a:solidFill>
              <a:latin typeface="Garamond"/>
              <a:cs typeface="Adobe Devanagari" panose="02040503050201020203" pitchFamily="18" charset="0"/>
            </a:endParaRPr>
          </a:p>
          <a:p>
            <a:pPr defTabSz="914400">
              <a:lnSpc>
                <a:spcPct val="90000"/>
              </a:lnSpc>
              <a:defRPr/>
            </a:pPr>
            <a:endParaRPr lang="en-US" sz="2800" b="1" kern="0" dirty="0">
              <a:solidFill>
                <a:schemeClr val="bg1"/>
              </a:solidFill>
              <a:latin typeface="Garamond"/>
              <a:cs typeface="Adobe Devanagari" panose="02040503050201020203" pitchFamily="18" charset="0"/>
            </a:endParaRPr>
          </a:p>
          <a:p>
            <a:pPr algn="ctr" defTabSz="91440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chemeClr val="bg1"/>
                </a:solidFill>
                <a:latin typeface="Garamond"/>
                <a:cs typeface="Adobe Devanagari" panose="02040503050201020203" pitchFamily="18" charset="0"/>
              </a:rPr>
              <a:t>Finding &amp; Utilizing Core Facilities at UCSF 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sz="2000" b="1" kern="0" dirty="0">
                <a:solidFill>
                  <a:schemeClr val="bg1"/>
                </a:solidFill>
                <a:latin typeface="Garamond"/>
                <a:cs typeface="Adobe Devanagari" panose="02040503050201020203" pitchFamily="18" charset="0"/>
              </a:rPr>
              <a:t>         </a:t>
            </a:r>
          </a:p>
          <a:p>
            <a:pPr defTabSz="914400">
              <a:lnSpc>
                <a:spcPct val="90000"/>
              </a:lnSpc>
              <a:defRPr/>
            </a:pPr>
            <a:endParaRPr lang="en-US" sz="2000" b="1" kern="0" dirty="0">
              <a:solidFill>
                <a:schemeClr val="bg1"/>
              </a:solidFill>
              <a:latin typeface="Garamond"/>
              <a:cs typeface="Adobe Devanagari" panose="02040503050201020203" pitchFamily="18" charset="0"/>
            </a:endParaRPr>
          </a:p>
          <a:p>
            <a:pPr defTabSz="914400">
              <a:lnSpc>
                <a:spcPct val="90000"/>
              </a:lnSpc>
              <a:defRPr/>
            </a:pPr>
            <a:endParaRPr lang="en-US" sz="2000" b="1" kern="0" dirty="0">
              <a:solidFill>
                <a:schemeClr val="bg1"/>
              </a:solidFill>
              <a:latin typeface="Garamond"/>
              <a:cs typeface="Adobe Devanagari" panose="02040503050201020203" pitchFamily="18" charset="0"/>
            </a:endParaRPr>
          </a:p>
          <a:p>
            <a:pPr defTabSz="914400">
              <a:lnSpc>
                <a:spcPct val="90000"/>
              </a:lnSpc>
              <a:defRPr/>
            </a:pPr>
            <a:endParaRPr lang="en-US" sz="2000" b="1" kern="0" dirty="0">
              <a:solidFill>
                <a:schemeClr val="bg1"/>
              </a:solidFill>
              <a:latin typeface="Garamond"/>
              <a:cs typeface="Adobe Devanagari" panose="02040503050201020203" pitchFamily="18" charset="0"/>
            </a:endParaRPr>
          </a:p>
          <a:p>
            <a:pPr defTabSz="914400">
              <a:lnSpc>
                <a:spcPct val="90000"/>
              </a:lnSpc>
              <a:defRPr/>
            </a:pPr>
            <a:endParaRPr lang="en-US" sz="2000" b="1" kern="0" dirty="0">
              <a:solidFill>
                <a:schemeClr val="bg1"/>
              </a:solidFill>
              <a:latin typeface="Garamond"/>
              <a:cs typeface="Adobe Devanagari" panose="02040503050201020203" pitchFamily="18" charset="0"/>
            </a:endParaRPr>
          </a:p>
          <a:p>
            <a:pPr algn="r" defTabSz="914400">
              <a:lnSpc>
                <a:spcPct val="90000"/>
              </a:lnSpc>
              <a:defRPr/>
            </a:pPr>
            <a:r>
              <a:rPr lang="en-US" sz="2000" b="1" kern="0" dirty="0">
                <a:solidFill>
                  <a:schemeClr val="bg1"/>
                </a:solidFill>
                <a:latin typeface="Garamond"/>
                <a:cs typeface="Adobe Devanagari" panose="02040503050201020203" pitchFamily="18" charset="0"/>
              </a:rPr>
              <a:t>    Research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cs typeface="Adobe Devanagari" panose="02040503050201020203" pitchFamily="18" charset="0"/>
              </a:rPr>
              <a:t> Resource Program  </a:t>
            </a:r>
            <a:endParaRPr lang="en-US" sz="28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cs typeface="Adobe Devanagari" panose="02040503050201020203" pitchFamily="18" charset="0"/>
            </a:endParaRPr>
          </a:p>
          <a:p>
            <a:pPr algn="r" defTabSz="914400">
              <a:lnSpc>
                <a:spcPct val="90000"/>
              </a:lnSpc>
              <a:defRPr/>
            </a:pPr>
            <a:r>
              <a:rPr lang="en-US" sz="2000" b="1" i="1" kern="0" dirty="0">
                <a:solidFill>
                  <a:schemeClr val="bg1"/>
                </a:solidFill>
                <a:latin typeface="Garamond"/>
                <a:cs typeface="Adobe Devanagari" panose="02040503050201020203" pitchFamily="18" charset="0"/>
              </a:rPr>
              <a:t>Rochelle Kelley, Program Manager   </a:t>
            </a:r>
            <a:endParaRPr lang="en-US" sz="2000" b="1" i="1" kern="0" baseline="0" dirty="0">
              <a:solidFill>
                <a:schemeClr val="bg1"/>
              </a:solidFill>
              <a:latin typeface="Garamond" panose="020204040303010108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075221" y="460931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34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8297"/>
            <a:ext cx="8089901" cy="521425"/>
          </a:xfrm>
        </p:spPr>
        <p:txBody>
          <a:bodyPr/>
          <a:lstStyle/>
          <a:p>
            <a:r>
              <a:rPr lang="en-US" sz="3200" b="1" dirty="0"/>
              <a:t>The Research Resource Program (RRP)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70442"/>
            <a:ext cx="8325548" cy="4778019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cs typeface="Arial"/>
              </a:rPr>
              <a:t>Our Mission is to enable access to state-of-art and essential technologies that facilitate cutting edge research at UCSF through support of core laboratories and other shared resources.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dirty="0">
                <a:cs typeface="Arial"/>
              </a:rPr>
              <a:t>Roughly 60 cores are available at UCSF on different campuses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dirty="0">
                <a:cs typeface="Arial"/>
              </a:rPr>
              <a:t>One of the most frequently accessed tools is the scheduling and request platform, iLab (Developed by Agilent Technologies)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dirty="0">
                <a:cs typeface="Arial"/>
              </a:rPr>
              <a:t>We provide operational and financial support to cores through a host of services and programs including recharge maintenance, core visibility opportunities and grant programs in collaboration with the Research Development Office (RDO)</a:t>
            </a:r>
          </a:p>
          <a:p>
            <a:pPr>
              <a:lnSpc>
                <a:spcPct val="100000"/>
              </a:lnSpc>
            </a:pPr>
            <a:endParaRPr lang="en-US" dirty="0"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>
                <a:solidFill>
                  <a:srgbClr val="FFFFFF"/>
                </a:solidFill>
              </a:rPr>
              <a:t>Core Facilities &amp; iLab RRP CCC Quarterly Meeting</a:t>
            </a:r>
          </a:p>
        </p:txBody>
      </p:sp>
    </p:spTree>
    <p:extLst>
      <p:ext uri="{BB962C8B-B14F-4D97-AF65-F5344CB8AC3E}">
        <p14:creationId xmlns:p14="http://schemas.microsoft.com/office/powerpoint/2010/main" val="20831721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8297"/>
            <a:ext cx="8089901" cy="521425"/>
          </a:xfrm>
        </p:spPr>
        <p:txBody>
          <a:bodyPr/>
          <a:lstStyle/>
          <a:p>
            <a:r>
              <a:rPr lang="en-US" sz="3200" b="1" dirty="0"/>
              <a:t>What are the Advantages of using Cores?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70443"/>
            <a:ext cx="8325548" cy="4903854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cs typeface="Arial"/>
              </a:rPr>
              <a:t>Share the cost of expert personnel and cutting-edge technology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cs typeface="Arial"/>
              </a:rPr>
              <a:t>As technologies get more expensive and more complicated, cores become more pertinent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/>
              </a:rPr>
              <a:t>Provide access to technologies too expensive for individual labs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/>
              </a:rPr>
              <a:t>Core scientists provide expert training and advice on experimental design, data analysis and interpretation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Arial"/>
              </a:rPr>
              <a:t>Training on new or existing technologies for future self use in core facilities</a:t>
            </a:r>
          </a:p>
          <a:p>
            <a:pPr>
              <a:lnSpc>
                <a:spcPct val="100000"/>
              </a:lnSpc>
            </a:pPr>
            <a:endParaRPr lang="en-US" dirty="0"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>
                <a:solidFill>
                  <a:srgbClr val="FFFFFF"/>
                </a:solidFill>
              </a:rPr>
              <a:t>Core Facilities &amp; iLab RRP CCC Quarterly Meeting</a:t>
            </a:r>
          </a:p>
        </p:txBody>
      </p:sp>
    </p:spTree>
    <p:extLst>
      <p:ext uri="{BB962C8B-B14F-4D97-AF65-F5344CB8AC3E}">
        <p14:creationId xmlns:p14="http://schemas.microsoft.com/office/powerpoint/2010/main" val="12179972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26658"/>
            <a:ext cx="8089901" cy="467820"/>
          </a:xfrm>
        </p:spPr>
        <p:txBody>
          <a:bodyPr/>
          <a:lstStyle/>
          <a:p>
            <a:r>
              <a:rPr lang="en-US" b="1" dirty="0"/>
              <a:t>iLab Log in &amp; Live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77" y="1231890"/>
            <a:ext cx="8325548" cy="40115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Logging in: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dirty="0"/>
              <a:t>Go to https://ucsf.ilab.agilent.com/account/login</a:t>
            </a:r>
          </a:p>
          <a:p>
            <a:pPr lvl="1"/>
            <a:r>
              <a:rPr lang="en-US" dirty="0"/>
              <a:t>Two ways to connect, either through MyAccess OR by contacting </a:t>
            </a:r>
            <a:r>
              <a:rPr lang="en-US" dirty="0">
                <a:hlinkClick r:id="rId2"/>
              </a:rPr>
              <a:t>iLab@ucsf.edu</a:t>
            </a:r>
            <a:r>
              <a:rPr lang="en-US" dirty="0"/>
              <a:t> – Be sure to inform of CCC/Wallace Lab affiliation</a:t>
            </a:r>
          </a:p>
          <a:p>
            <a:pPr lvl="1"/>
            <a:r>
              <a:rPr lang="en-US" dirty="0"/>
              <a:t>Bookmark this URL for future use</a:t>
            </a:r>
          </a:p>
          <a:p>
            <a:pPr lvl="1"/>
            <a:endParaRPr lang="en-US" dirty="0"/>
          </a:p>
          <a:p>
            <a:r>
              <a:rPr lang="en-US" dirty="0"/>
              <a:t>iLab Live Tour – Searching Core Facilities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</p:spTree>
    <p:extLst>
      <p:ext uri="{BB962C8B-B14F-4D97-AF65-F5344CB8AC3E}">
        <p14:creationId xmlns:p14="http://schemas.microsoft.com/office/powerpoint/2010/main" val="13636860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26658"/>
            <a:ext cx="8089901" cy="467820"/>
          </a:xfrm>
        </p:spPr>
        <p:txBody>
          <a:bodyPr/>
          <a:lstStyle/>
          <a:p>
            <a:r>
              <a:rPr lang="en-US">
                <a:cs typeface="Arial"/>
              </a:rPr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77" y="1184639"/>
            <a:ext cx="8325548" cy="4623503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Char char="Ø"/>
            </a:pPr>
            <a:r>
              <a:rPr lang="en-US" dirty="0">
                <a:cs typeface="Arial"/>
              </a:rPr>
              <a:t>RRP Website: </a:t>
            </a:r>
            <a:r>
              <a:rPr lang="en-US" dirty="0">
                <a:cs typeface="Arial"/>
                <a:hlinkClick r:id="rId2"/>
              </a:rPr>
              <a:t>https://rrp.ucsf.edu/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b="1" dirty="0">
              <a:cs typeface="Arial"/>
            </a:endParaRPr>
          </a:p>
          <a:p>
            <a:pPr marL="285750" indent="-285750">
              <a:buChar char="Ø"/>
            </a:pPr>
            <a:r>
              <a:rPr lang="en-US" b="1" dirty="0">
                <a:cs typeface="Arial"/>
              </a:rPr>
              <a:t>iLab Support</a:t>
            </a:r>
            <a:r>
              <a:rPr lang="en-US" dirty="0">
                <a:cs typeface="Arial"/>
              </a:rPr>
              <a:t> </a:t>
            </a:r>
            <a:r>
              <a:rPr lang="en-US" b="1" dirty="0">
                <a:cs typeface="Arial"/>
              </a:rPr>
              <a:t>Teams</a:t>
            </a:r>
            <a:r>
              <a:rPr lang="en-US" dirty="0">
                <a:cs typeface="Arial"/>
              </a:rPr>
              <a:t>- Service Ticket Protocol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285750" indent="-285750">
              <a:buChar char="Ø"/>
            </a:pPr>
            <a:r>
              <a:rPr lang="en-US" b="1" dirty="0">
                <a:cs typeface="Arial"/>
              </a:rPr>
              <a:t>Upcoming training events</a:t>
            </a:r>
            <a:r>
              <a:rPr lang="en-US" dirty="0">
                <a:cs typeface="Arial"/>
              </a:rPr>
              <a:t>: iLab Office Hours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285750" indent="-285750">
              <a:buChar char="Ø"/>
            </a:pPr>
            <a:r>
              <a:rPr lang="en-US" dirty="0">
                <a:cs typeface="Arial"/>
              </a:rPr>
              <a:t>Core Search: </a:t>
            </a:r>
            <a:r>
              <a:rPr lang="en-US" dirty="0">
                <a:cs typeface="Arial"/>
                <a:hlinkClick r:id="rId3"/>
              </a:rPr>
              <a:t>https://rrp.ucsf.edu/core-services</a:t>
            </a:r>
            <a:r>
              <a:rPr lang="en-US" dirty="0">
                <a:cs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dirty="0"/>
              <a:t>For further assistance please contact </a:t>
            </a:r>
            <a:r>
              <a:rPr lang="en-US" u="sng" dirty="0"/>
              <a:t>iLab@ucsf.edu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Quick Start Guides: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hlinkClick r:id="rId4"/>
              </a:rPr>
              <a:t>https://rrp.ucsf.edu/ilab-user-training</a:t>
            </a:r>
            <a:endParaRPr lang="en-US" dirty="0"/>
          </a:p>
          <a:p>
            <a:pPr marL="285750" indent="-285750">
              <a:buChar char="Ø"/>
            </a:pPr>
            <a:endParaRPr lang="en-US" dirty="0">
              <a:cs typeface="Arial"/>
            </a:endParaRPr>
          </a:p>
          <a:p>
            <a:pPr marL="285750" indent="-285750">
              <a:buChar char="Ø"/>
            </a:pPr>
            <a:endParaRPr lang="en-US" dirty="0">
              <a:cs typeface="Arial"/>
            </a:endParaRPr>
          </a:p>
          <a:p>
            <a:pPr marL="230505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Core Facilities &amp; iLab RRP CCC Quarterly Meeting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32DBC478-0938-435F-9CFC-9073BE900C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76" y="366496"/>
            <a:ext cx="1346126" cy="13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378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8AC3575CEF546BB83743FB2E4B42D" ma:contentTypeVersion="13" ma:contentTypeDescription="Create a new document." ma:contentTypeScope="" ma:versionID="e596b1a854b19f82cad512bde6768b28">
  <xsd:schema xmlns:xsd="http://www.w3.org/2001/XMLSchema" xmlns:xs="http://www.w3.org/2001/XMLSchema" xmlns:p="http://schemas.microsoft.com/office/2006/metadata/properties" xmlns:ns3="572e0708-ff88-4fb5-8530-ab17e4708213" xmlns:ns4="1b7b853a-0634-4de2-a9e8-9b3e4934bf9e" targetNamespace="http://schemas.microsoft.com/office/2006/metadata/properties" ma:root="true" ma:fieldsID="abec93c24280452e118135527da62d41" ns3:_="" ns4:_="">
    <xsd:import namespace="572e0708-ff88-4fb5-8530-ab17e4708213"/>
    <xsd:import namespace="1b7b853a-0634-4de2-a9e8-9b3e4934bf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e0708-ff88-4fb5-8530-ab17e47082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b853a-0634-4de2-a9e8-9b3e4934bf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EAC968-025F-4875-9097-B68B5D5E4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2e0708-ff88-4fb5-8530-ab17e4708213"/>
    <ds:schemaRef ds:uri="1b7b853a-0634-4de2-a9e8-9b3e4934b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363C6A-AD10-4ECC-93F1-3F3E827AD896}">
  <ds:schemaRefs>
    <ds:schemaRef ds:uri="http://purl.org/dc/elements/1.1/"/>
    <ds:schemaRef ds:uri="http://purl.org/dc/terms/"/>
    <ds:schemaRef ds:uri="572e0708-ff88-4fb5-8530-ab17e4708213"/>
    <ds:schemaRef ds:uri="http://schemas.microsoft.com/office/infopath/2007/PartnerControls"/>
    <ds:schemaRef ds:uri="1b7b853a-0634-4de2-a9e8-9b3e4934bf9e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03FACB-2F66-4424-B555-290FB19A7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iLab Core Admin FAQ</Template>
  <TotalTime>1286</TotalTime>
  <Words>738</Words>
  <Application>Microsoft Office PowerPoint</Application>
  <PresentationFormat>On-screen Show (4:3)</PresentationFormat>
  <Paragraphs>118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Wingdings</vt:lpstr>
      <vt:lpstr>Office Theme</vt:lpstr>
      <vt:lpstr>UCSF PPT Template-Blue Bar</vt:lpstr>
      <vt:lpstr>PowerPoint Presentation</vt:lpstr>
      <vt:lpstr>The Research Resource Program (RRP)</vt:lpstr>
      <vt:lpstr>What are the Advantages of using Cores? </vt:lpstr>
      <vt:lpstr>iLab Log in &amp; Live Tour</vt:lpstr>
      <vt:lpstr>Resources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Rochelle Kelley</dc:creator>
  <cp:lastModifiedBy>Rochelle Kelley</cp:lastModifiedBy>
  <cp:revision>2</cp:revision>
  <dcterms:created xsi:type="dcterms:W3CDTF">2021-11-30T22:24:17Z</dcterms:created>
  <dcterms:modified xsi:type="dcterms:W3CDTF">2021-12-03T21:22:28Z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0x010100DB48AC3575CEF546BB83743FB2E4B42D</vt:lpwstr>
  </property>
</Properties>
</file>