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669" r:id="rId2"/>
    <p:sldId id="276" r:id="rId3"/>
    <p:sldId id="263" r:id="rId4"/>
    <p:sldId id="471" r:id="rId5"/>
    <p:sldId id="1536" r:id="rId6"/>
    <p:sldId id="1537" r:id="rId7"/>
    <p:sldId id="1538" r:id="rId8"/>
    <p:sldId id="1571" r:id="rId9"/>
    <p:sldId id="268" r:id="rId10"/>
    <p:sldId id="272" r:id="rId11"/>
    <p:sldId id="277" r:id="rId12"/>
    <p:sldId id="1657" r:id="rId13"/>
    <p:sldId id="331" r:id="rId14"/>
    <p:sldId id="335" r:id="rId15"/>
    <p:sldId id="1636" r:id="rId16"/>
    <p:sldId id="1609" r:id="rId17"/>
    <p:sldId id="1640" r:id="rId18"/>
    <p:sldId id="1520" r:id="rId19"/>
    <p:sldId id="1625" r:id="rId20"/>
    <p:sldId id="474" r:id="rId21"/>
    <p:sldId id="290" r:id="rId22"/>
    <p:sldId id="1209" r:id="rId23"/>
    <p:sldId id="1634" r:id="rId24"/>
    <p:sldId id="509" r:id="rId25"/>
    <p:sldId id="1637" r:id="rId26"/>
    <p:sldId id="342" r:id="rId27"/>
    <p:sldId id="16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00" d="100"/>
          <a:sy n="100" d="100"/>
        </p:scale>
        <p:origin x="348" y="7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1E32B-34EB-4A0E-835C-F29EFE07DFBC}" type="doc">
      <dgm:prSet loTypeId="urn:microsoft.com/office/officeart/2005/8/layout/venn1" loCatId="relationship" qsTypeId="urn:microsoft.com/office/officeart/2005/8/quickstyle/simple1" qsCatId="simple" csTypeId="urn:microsoft.com/office/officeart/2005/8/colors/colorful5" csCatId="colorful" phldr="1"/>
      <dgm:spPr/>
    </dgm:pt>
    <dgm:pt modelId="{A2313EFC-7525-423F-ABF7-AA6E3E9D03F1}">
      <dgm:prSet phldrT="[Text]"/>
      <dgm:spPr/>
      <dgm:t>
        <a:bodyPr/>
        <a:lstStyle/>
        <a:p>
          <a:r>
            <a:rPr lang="en-US" b="0" dirty="0">
              <a:latin typeface="Avenir LT Std 65 Medium" panose="020B0603020203020204" pitchFamily="34" charset="0"/>
            </a:rPr>
            <a:t>Environmental Health</a:t>
          </a:r>
        </a:p>
      </dgm:t>
    </dgm:pt>
    <dgm:pt modelId="{A5938475-1C0A-49C1-8A1C-5B47F5B4B06A}" type="parTrans" cxnId="{A04BB47D-5816-4C05-9061-C35D57B89747}">
      <dgm:prSet/>
      <dgm:spPr/>
      <dgm:t>
        <a:bodyPr/>
        <a:lstStyle/>
        <a:p>
          <a:endParaRPr lang="en-US"/>
        </a:p>
      </dgm:t>
    </dgm:pt>
    <dgm:pt modelId="{1DD8AD2D-E3FB-4677-9AA2-F041A87AE148}" type="sibTrans" cxnId="{A04BB47D-5816-4C05-9061-C35D57B89747}">
      <dgm:prSet/>
      <dgm:spPr/>
      <dgm:t>
        <a:bodyPr/>
        <a:lstStyle/>
        <a:p>
          <a:endParaRPr lang="en-US"/>
        </a:p>
      </dgm:t>
    </dgm:pt>
    <dgm:pt modelId="{8D04EE48-6ADC-40B6-A59C-633FB5D09633}">
      <dgm:prSet phldrT="[Text]"/>
      <dgm:spPr>
        <a:solidFill>
          <a:schemeClr val="accent1">
            <a:lumMod val="50000"/>
            <a:lumOff val="50000"/>
            <a:alpha val="50000"/>
          </a:schemeClr>
        </a:solidFill>
      </dgm:spPr>
      <dgm:t>
        <a:bodyPr/>
        <a:lstStyle/>
        <a:p>
          <a:r>
            <a:rPr lang="en-US" b="0" dirty="0">
              <a:latin typeface="Avenir LT Std 65 Medium" panose="020B0603020203020204" pitchFamily="34" charset="0"/>
            </a:rPr>
            <a:t>Climate Change</a:t>
          </a:r>
        </a:p>
      </dgm:t>
    </dgm:pt>
    <dgm:pt modelId="{834D3E1E-E272-4309-A584-7F2E762BEA07}" type="parTrans" cxnId="{2ED1772F-E11F-4B4D-9454-3383921A1292}">
      <dgm:prSet/>
      <dgm:spPr/>
      <dgm:t>
        <a:bodyPr/>
        <a:lstStyle/>
        <a:p>
          <a:endParaRPr lang="en-US"/>
        </a:p>
      </dgm:t>
    </dgm:pt>
    <dgm:pt modelId="{A9A908C2-7D8D-4807-AB6E-44DE594257D0}" type="sibTrans" cxnId="{2ED1772F-E11F-4B4D-9454-3383921A1292}">
      <dgm:prSet/>
      <dgm:spPr/>
      <dgm:t>
        <a:bodyPr/>
        <a:lstStyle/>
        <a:p>
          <a:endParaRPr lang="en-US"/>
        </a:p>
      </dgm:t>
    </dgm:pt>
    <dgm:pt modelId="{4CDF0759-414C-4BBD-B170-26EF80917478}">
      <dgm:prSet phldrT="[Text]"/>
      <dgm:spPr/>
      <dgm:t>
        <a:bodyPr/>
        <a:lstStyle/>
        <a:p>
          <a:r>
            <a:rPr lang="en-US" b="0" dirty="0">
              <a:latin typeface="Avenir LT Std 65 Medium" panose="020B0603020203020204" pitchFamily="34" charset="0"/>
            </a:rPr>
            <a:t>Environmental Justice</a:t>
          </a:r>
        </a:p>
      </dgm:t>
    </dgm:pt>
    <dgm:pt modelId="{2C61C00A-803B-4B33-BD4E-27AA59A8A7E0}" type="parTrans" cxnId="{E8B38DD9-BB00-4CD2-8BA7-3D7CB00415B4}">
      <dgm:prSet/>
      <dgm:spPr/>
      <dgm:t>
        <a:bodyPr/>
        <a:lstStyle/>
        <a:p>
          <a:endParaRPr lang="en-US"/>
        </a:p>
      </dgm:t>
    </dgm:pt>
    <dgm:pt modelId="{46E159EA-539A-4F95-A95B-B6F1107A60DB}" type="sibTrans" cxnId="{E8B38DD9-BB00-4CD2-8BA7-3D7CB00415B4}">
      <dgm:prSet/>
      <dgm:spPr/>
      <dgm:t>
        <a:bodyPr/>
        <a:lstStyle/>
        <a:p>
          <a:endParaRPr lang="en-US"/>
        </a:p>
      </dgm:t>
    </dgm:pt>
    <dgm:pt modelId="{570739EB-B6C5-409F-A665-68BDBE97EDFF}" type="pres">
      <dgm:prSet presAssocID="{A461E32B-34EB-4A0E-835C-F29EFE07DFBC}" presName="compositeShape" presStyleCnt="0">
        <dgm:presLayoutVars>
          <dgm:chMax val="7"/>
          <dgm:dir/>
          <dgm:resizeHandles val="exact"/>
        </dgm:presLayoutVars>
      </dgm:prSet>
      <dgm:spPr/>
    </dgm:pt>
    <dgm:pt modelId="{B026BBFF-97FC-4066-A15C-F07CE3B48695}" type="pres">
      <dgm:prSet presAssocID="{A2313EFC-7525-423F-ABF7-AA6E3E9D03F1}" presName="circ1" presStyleLbl="vennNode1" presStyleIdx="0" presStyleCnt="3"/>
      <dgm:spPr/>
    </dgm:pt>
    <dgm:pt modelId="{D3B8BE51-0530-405A-8C99-1B11D41F470E}" type="pres">
      <dgm:prSet presAssocID="{A2313EFC-7525-423F-ABF7-AA6E3E9D03F1}" presName="circ1Tx" presStyleLbl="revTx" presStyleIdx="0" presStyleCnt="0">
        <dgm:presLayoutVars>
          <dgm:chMax val="0"/>
          <dgm:chPref val="0"/>
          <dgm:bulletEnabled val="1"/>
        </dgm:presLayoutVars>
      </dgm:prSet>
      <dgm:spPr/>
    </dgm:pt>
    <dgm:pt modelId="{14354C2B-29A6-4C9F-A6ED-C869D5C859D5}" type="pres">
      <dgm:prSet presAssocID="{8D04EE48-6ADC-40B6-A59C-633FB5D09633}" presName="circ2" presStyleLbl="vennNode1" presStyleIdx="1" presStyleCnt="3"/>
      <dgm:spPr/>
    </dgm:pt>
    <dgm:pt modelId="{214535FA-6E2B-4C5F-AC72-08C8F933B919}" type="pres">
      <dgm:prSet presAssocID="{8D04EE48-6ADC-40B6-A59C-633FB5D09633}" presName="circ2Tx" presStyleLbl="revTx" presStyleIdx="0" presStyleCnt="0">
        <dgm:presLayoutVars>
          <dgm:chMax val="0"/>
          <dgm:chPref val="0"/>
          <dgm:bulletEnabled val="1"/>
        </dgm:presLayoutVars>
      </dgm:prSet>
      <dgm:spPr/>
    </dgm:pt>
    <dgm:pt modelId="{D647004B-739F-4D1C-B769-882E13CD5BB2}" type="pres">
      <dgm:prSet presAssocID="{4CDF0759-414C-4BBD-B170-26EF80917478}" presName="circ3" presStyleLbl="vennNode1" presStyleIdx="2" presStyleCnt="3"/>
      <dgm:spPr/>
    </dgm:pt>
    <dgm:pt modelId="{5153F1CC-BCDE-47DA-8F17-B2D632F806AF}" type="pres">
      <dgm:prSet presAssocID="{4CDF0759-414C-4BBD-B170-26EF80917478}" presName="circ3Tx" presStyleLbl="revTx" presStyleIdx="0" presStyleCnt="0">
        <dgm:presLayoutVars>
          <dgm:chMax val="0"/>
          <dgm:chPref val="0"/>
          <dgm:bulletEnabled val="1"/>
        </dgm:presLayoutVars>
      </dgm:prSet>
      <dgm:spPr/>
    </dgm:pt>
  </dgm:ptLst>
  <dgm:cxnLst>
    <dgm:cxn modelId="{2ED1772F-E11F-4B4D-9454-3383921A1292}" srcId="{A461E32B-34EB-4A0E-835C-F29EFE07DFBC}" destId="{8D04EE48-6ADC-40B6-A59C-633FB5D09633}" srcOrd="1" destOrd="0" parTransId="{834D3E1E-E272-4309-A584-7F2E762BEA07}" sibTransId="{A9A908C2-7D8D-4807-AB6E-44DE594257D0}"/>
    <dgm:cxn modelId="{3C5F8766-AB28-43EB-ABF3-47F32AF63F79}" type="presOf" srcId="{4CDF0759-414C-4BBD-B170-26EF80917478}" destId="{D647004B-739F-4D1C-B769-882E13CD5BB2}" srcOrd="0" destOrd="0" presId="urn:microsoft.com/office/officeart/2005/8/layout/venn1"/>
    <dgm:cxn modelId="{A04BB47D-5816-4C05-9061-C35D57B89747}" srcId="{A461E32B-34EB-4A0E-835C-F29EFE07DFBC}" destId="{A2313EFC-7525-423F-ABF7-AA6E3E9D03F1}" srcOrd="0" destOrd="0" parTransId="{A5938475-1C0A-49C1-8A1C-5B47F5B4B06A}" sibTransId="{1DD8AD2D-E3FB-4677-9AA2-F041A87AE148}"/>
    <dgm:cxn modelId="{78A1A981-543D-4369-9E42-7C8B8B8CFED2}" type="presOf" srcId="{4CDF0759-414C-4BBD-B170-26EF80917478}" destId="{5153F1CC-BCDE-47DA-8F17-B2D632F806AF}" srcOrd="1" destOrd="0" presId="urn:microsoft.com/office/officeart/2005/8/layout/venn1"/>
    <dgm:cxn modelId="{CAA6578A-4C0D-479A-AD82-2D185A5EE099}" type="presOf" srcId="{8D04EE48-6ADC-40B6-A59C-633FB5D09633}" destId="{14354C2B-29A6-4C9F-A6ED-C869D5C859D5}" srcOrd="0" destOrd="0" presId="urn:microsoft.com/office/officeart/2005/8/layout/venn1"/>
    <dgm:cxn modelId="{DE4BCA99-566A-4B36-BB84-C28CF555DA62}" type="presOf" srcId="{A2313EFC-7525-423F-ABF7-AA6E3E9D03F1}" destId="{D3B8BE51-0530-405A-8C99-1B11D41F470E}" srcOrd="1" destOrd="0" presId="urn:microsoft.com/office/officeart/2005/8/layout/venn1"/>
    <dgm:cxn modelId="{E8B38DD9-BB00-4CD2-8BA7-3D7CB00415B4}" srcId="{A461E32B-34EB-4A0E-835C-F29EFE07DFBC}" destId="{4CDF0759-414C-4BBD-B170-26EF80917478}" srcOrd="2" destOrd="0" parTransId="{2C61C00A-803B-4B33-BD4E-27AA59A8A7E0}" sibTransId="{46E159EA-539A-4F95-A95B-B6F1107A60DB}"/>
    <dgm:cxn modelId="{164CE4D9-DFA3-4BBD-98A9-61187075D05C}" type="presOf" srcId="{A461E32B-34EB-4A0E-835C-F29EFE07DFBC}" destId="{570739EB-B6C5-409F-A665-68BDBE97EDFF}" srcOrd="0" destOrd="0" presId="urn:microsoft.com/office/officeart/2005/8/layout/venn1"/>
    <dgm:cxn modelId="{90DA48E7-3B92-4B3C-8C94-DB68DAED95BE}" type="presOf" srcId="{A2313EFC-7525-423F-ABF7-AA6E3E9D03F1}" destId="{B026BBFF-97FC-4066-A15C-F07CE3B48695}" srcOrd="0" destOrd="0" presId="urn:microsoft.com/office/officeart/2005/8/layout/venn1"/>
    <dgm:cxn modelId="{923321F2-EBFC-4FCB-B46E-9EF6258A36FE}" type="presOf" srcId="{8D04EE48-6ADC-40B6-A59C-633FB5D09633}" destId="{214535FA-6E2B-4C5F-AC72-08C8F933B919}" srcOrd="1" destOrd="0" presId="urn:microsoft.com/office/officeart/2005/8/layout/venn1"/>
    <dgm:cxn modelId="{111509C8-4238-46D7-A878-E86148517BB8}" type="presParOf" srcId="{570739EB-B6C5-409F-A665-68BDBE97EDFF}" destId="{B026BBFF-97FC-4066-A15C-F07CE3B48695}" srcOrd="0" destOrd="0" presId="urn:microsoft.com/office/officeart/2005/8/layout/venn1"/>
    <dgm:cxn modelId="{78E22EAD-6EBC-4AEE-A69D-DEA631A21DE2}" type="presParOf" srcId="{570739EB-B6C5-409F-A665-68BDBE97EDFF}" destId="{D3B8BE51-0530-405A-8C99-1B11D41F470E}" srcOrd="1" destOrd="0" presId="urn:microsoft.com/office/officeart/2005/8/layout/venn1"/>
    <dgm:cxn modelId="{220334E8-4F93-4DDF-8873-E5C86F907B0F}" type="presParOf" srcId="{570739EB-B6C5-409F-A665-68BDBE97EDFF}" destId="{14354C2B-29A6-4C9F-A6ED-C869D5C859D5}" srcOrd="2" destOrd="0" presId="urn:microsoft.com/office/officeart/2005/8/layout/venn1"/>
    <dgm:cxn modelId="{09DFC715-4627-463D-A496-4ED4688B0C6E}" type="presParOf" srcId="{570739EB-B6C5-409F-A665-68BDBE97EDFF}" destId="{214535FA-6E2B-4C5F-AC72-08C8F933B919}" srcOrd="3" destOrd="0" presId="urn:microsoft.com/office/officeart/2005/8/layout/venn1"/>
    <dgm:cxn modelId="{920C8B79-3AFD-4506-A02A-2A0B0368CB10}" type="presParOf" srcId="{570739EB-B6C5-409F-A665-68BDBE97EDFF}" destId="{D647004B-739F-4D1C-B769-882E13CD5BB2}" srcOrd="4" destOrd="0" presId="urn:microsoft.com/office/officeart/2005/8/layout/venn1"/>
    <dgm:cxn modelId="{C18940F1-F25B-4400-A8F6-2820554B3392}" type="presParOf" srcId="{570739EB-B6C5-409F-A665-68BDBE97EDFF}" destId="{5153F1CC-BCDE-47DA-8F17-B2D632F806A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6BBFF-97FC-4066-A15C-F07CE3B48695}">
      <dsp:nvSpPr>
        <dsp:cNvPr id="0" name=""/>
        <dsp:cNvSpPr/>
      </dsp:nvSpPr>
      <dsp:spPr>
        <a:xfrm>
          <a:off x="1579711" y="48259"/>
          <a:ext cx="2316480" cy="231648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Avenir LT Std 65 Medium" panose="020B0603020203020204" pitchFamily="34" charset="0"/>
            </a:rPr>
            <a:t>Environmental Health</a:t>
          </a:r>
        </a:p>
      </dsp:txBody>
      <dsp:txXfrm>
        <a:off x="1888576" y="453643"/>
        <a:ext cx="1698752" cy="1042416"/>
      </dsp:txXfrm>
    </dsp:sp>
    <dsp:sp modelId="{14354C2B-29A6-4C9F-A6ED-C869D5C859D5}">
      <dsp:nvSpPr>
        <dsp:cNvPr id="0" name=""/>
        <dsp:cNvSpPr/>
      </dsp:nvSpPr>
      <dsp:spPr>
        <a:xfrm>
          <a:off x="2415575" y="1496059"/>
          <a:ext cx="2316480" cy="2316480"/>
        </a:xfrm>
        <a:prstGeom prst="ellipse">
          <a:avLst/>
        </a:prstGeom>
        <a:solidFill>
          <a:schemeClr val="accent1">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Avenir LT Std 65 Medium" panose="020B0603020203020204" pitchFamily="34" charset="0"/>
            </a:rPr>
            <a:t>Climate Change</a:t>
          </a:r>
        </a:p>
      </dsp:txBody>
      <dsp:txXfrm>
        <a:off x="3124032" y="2094483"/>
        <a:ext cx="1389888" cy="1274064"/>
      </dsp:txXfrm>
    </dsp:sp>
    <dsp:sp modelId="{D647004B-739F-4D1C-B769-882E13CD5BB2}">
      <dsp:nvSpPr>
        <dsp:cNvPr id="0" name=""/>
        <dsp:cNvSpPr/>
      </dsp:nvSpPr>
      <dsp:spPr>
        <a:xfrm>
          <a:off x="743848" y="1496059"/>
          <a:ext cx="2316480" cy="2316480"/>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Avenir LT Std 65 Medium" panose="020B0603020203020204" pitchFamily="34" charset="0"/>
            </a:rPr>
            <a:t>Environmental Justice</a:t>
          </a:r>
        </a:p>
      </dsp:txBody>
      <dsp:txXfrm>
        <a:off x="961984" y="2094483"/>
        <a:ext cx="1389888" cy="12740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3C515-6550-4773-9F0D-99FBE8B375CA}"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FC8BD-EA5C-4D8C-AAE9-52D11CF7B25D}" type="slidenum">
              <a:rPr lang="en-US" smtClean="0"/>
              <a:t>‹#›</a:t>
            </a:fld>
            <a:endParaRPr lang="en-US"/>
          </a:p>
        </p:txBody>
      </p:sp>
    </p:spTree>
    <p:extLst>
      <p:ext uri="{BB962C8B-B14F-4D97-AF65-F5344CB8AC3E}">
        <p14:creationId xmlns:p14="http://schemas.microsoft.com/office/powerpoint/2010/main" val="378215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7/Reducing-Prenatal-Exposure-to-Toxic-Environmental-Agen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3F53A-2496-3B47-B1E7-0289C468B0E7}" type="slidenum">
              <a:rPr lang="en-US" smtClean="0"/>
              <a:t>1</a:t>
            </a:fld>
            <a:endParaRPr lang="en-US"/>
          </a:p>
        </p:txBody>
      </p:sp>
    </p:spTree>
    <p:extLst>
      <p:ext uri="{BB962C8B-B14F-4D97-AF65-F5344CB8AC3E}">
        <p14:creationId xmlns:p14="http://schemas.microsoft.com/office/powerpoint/2010/main" val="135160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r>
              <a:rPr lang="en-US" dirty="0"/>
              <a:t>Tracey</a:t>
            </a:r>
          </a:p>
          <a:p>
            <a:endParaRPr lang="en-US" dirty="0"/>
          </a:p>
          <a:p>
            <a:r>
              <a:rPr lang="en-US" dirty="0"/>
              <a:t>The overall goal of the </a:t>
            </a:r>
            <a:r>
              <a:rPr lang="en-US" b="1" dirty="0"/>
              <a:t>University of California, San Francisco (UCSF) </a:t>
            </a:r>
            <a:r>
              <a:rPr lang="en-US" b="1" u="sng" dirty="0"/>
              <a:t>E</a:t>
            </a:r>
            <a:r>
              <a:rPr lang="en-US" b="1" dirty="0"/>
              <a:t>nvironment</a:t>
            </a:r>
            <a:r>
              <a:rPr lang="en-US" b="1" u="sng" dirty="0"/>
              <a:t>a</a:t>
            </a:r>
            <a:r>
              <a:rPr lang="en-US" b="1" dirty="0"/>
              <a:t>l </a:t>
            </a:r>
            <a:r>
              <a:rPr lang="en-US" b="1" u="sng" dirty="0"/>
              <a:t>R</a:t>
            </a:r>
            <a:r>
              <a:rPr lang="en-US" b="1" dirty="0"/>
              <a:t>esearch and </a:t>
            </a:r>
            <a:r>
              <a:rPr lang="en-US" b="1" u="sng" dirty="0"/>
              <a:t>T</a:t>
            </a:r>
            <a:r>
              <a:rPr lang="en-US" b="1" dirty="0"/>
              <a:t>ranslation for </a:t>
            </a:r>
            <a:r>
              <a:rPr lang="en-US" b="1" u="sng" dirty="0"/>
              <a:t>H</a:t>
            </a:r>
            <a:r>
              <a:rPr lang="en-US" b="1" dirty="0"/>
              <a:t>ealth (EaRTH) Center</a:t>
            </a:r>
            <a:r>
              <a:rPr lang="en-US" dirty="0"/>
              <a:t> is to accelerate the pace of recognizing and preventing environmental exposures that affect reproduction and development to improve human health across the lifespan.</a:t>
            </a:r>
          </a:p>
          <a:p>
            <a:endParaRPr lang="en-US" dirty="0"/>
          </a:p>
          <a:p>
            <a:pPr defTabSz="457138">
              <a:defRPr/>
            </a:pPr>
            <a:r>
              <a:rPr lang="en-US" dirty="0"/>
              <a:t>The EaRTH Center will provide infrastructure, support, and training for a collaborative transdisciplinary network of researchers, clinicians, and learners across UCSF </a:t>
            </a:r>
          </a:p>
          <a:p>
            <a:pPr defTabSz="457138">
              <a:defRPr/>
            </a:pPr>
            <a:endParaRPr lang="en-US" dirty="0"/>
          </a:p>
          <a:p>
            <a:pPr defTabSz="457138">
              <a:defRPr/>
            </a:pPr>
            <a:r>
              <a:rPr lang="en-US" dirty="0"/>
              <a:t>toward the goal of reducing the growing burden of chronic diseases by identifying and preventing harmful environmental exposures that take place during critical windows, including but not limited to early development and childhood. </a:t>
            </a:r>
          </a:p>
          <a:p>
            <a:pPr defTabSz="457138">
              <a:defRPr/>
            </a:pPr>
            <a:endParaRPr lang="en-US" dirty="0"/>
          </a:p>
          <a:p>
            <a:pPr defTabSz="457138">
              <a:defRPr/>
            </a:pPr>
            <a:r>
              <a:rPr lang="en-US" dirty="0"/>
              <a:t>This lifespan scope includes environment exposures in workplaces (i.e., occupational health) and aging populations. </a:t>
            </a:r>
          </a:p>
          <a:p>
            <a:endParaRPr lang="en-US" dirty="0"/>
          </a:p>
        </p:txBody>
      </p:sp>
      <p:sp>
        <p:nvSpPr>
          <p:cNvPr id="4" name="Slide Number Placeholder 3"/>
          <p:cNvSpPr>
            <a:spLocks noGrp="1"/>
          </p:cNvSpPr>
          <p:nvPr>
            <p:ph type="sldNum" sz="quarter" idx="10"/>
          </p:nvPr>
        </p:nvSpPr>
        <p:spPr/>
        <p:txBody>
          <a:bodyPr/>
          <a:lstStyle/>
          <a:p>
            <a:fld id="{481DFB0B-5519-4C7D-A60A-C94F23CC5C33}" type="slidenum">
              <a:rPr lang="en-US" smtClean="0"/>
              <a:t>13</a:t>
            </a:fld>
            <a:endParaRPr lang="en-US"/>
          </a:p>
        </p:txBody>
      </p:sp>
    </p:spTree>
    <p:extLst>
      <p:ext uri="{BB962C8B-B14F-4D97-AF65-F5344CB8AC3E}">
        <p14:creationId xmlns:p14="http://schemas.microsoft.com/office/powerpoint/2010/main" val="374270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pPr defTabSz="457138">
              <a:defRPr/>
            </a:pPr>
            <a:r>
              <a:rPr lang="en-US" b="1" dirty="0"/>
              <a:t>Annemarie</a:t>
            </a:r>
          </a:p>
          <a:p>
            <a:pPr defTabSz="457138">
              <a:defRPr/>
            </a:pPr>
            <a:endParaRPr lang="en-US" b="1" u="sng" dirty="0"/>
          </a:p>
          <a:p>
            <a:pPr defTabSz="457138">
              <a:defRPr/>
            </a:pPr>
            <a:r>
              <a:rPr lang="en-US" dirty="0"/>
              <a:t>The EaRTH Center is comprised of 4 Cores and a Pilot Project Program.</a:t>
            </a:r>
          </a:p>
          <a:p>
            <a:pPr defTabSz="457138">
              <a:defRPr/>
            </a:pPr>
            <a:endParaRPr lang="en-US" b="1" i="1" u="sng" dirty="0"/>
          </a:p>
          <a:p>
            <a:pPr defTabSz="457138">
              <a:defRPr/>
            </a:pPr>
            <a:r>
              <a:rPr lang="en-US" b="1" i="1" dirty="0"/>
              <a:t>Explain Admin and the rest will be explained later in the presentation.</a:t>
            </a:r>
          </a:p>
          <a:p>
            <a:pPr defTabSz="457138">
              <a:defRPr/>
            </a:pPr>
            <a:endParaRPr lang="en-US" b="1" u="sng" dirty="0"/>
          </a:p>
          <a:p>
            <a:pPr defTabSz="457138">
              <a:defRPr/>
            </a:pPr>
            <a:r>
              <a:rPr lang="en-US" dirty="0"/>
              <a:t>Administrative Core (Director Dr. Woodruff). </a:t>
            </a:r>
          </a:p>
          <a:p>
            <a:pPr defTabSz="457138">
              <a:defRPr/>
            </a:pPr>
            <a:endParaRPr lang="en-US" dirty="0"/>
          </a:p>
          <a:p>
            <a:pPr defTabSz="457138">
              <a:defRPr/>
            </a:pPr>
            <a:r>
              <a:rPr lang="en-US" dirty="0"/>
              <a:t>This core will nurture, support, and coordinate the key functions of the Cores and Pilot Projects Program to enhance the functioning of the EaRTH Center. </a:t>
            </a:r>
          </a:p>
          <a:p>
            <a:endParaRPr lang="en-US" dirty="0"/>
          </a:p>
        </p:txBody>
      </p:sp>
      <p:sp>
        <p:nvSpPr>
          <p:cNvPr id="4" name="Slide Number Placeholder 3"/>
          <p:cNvSpPr>
            <a:spLocks noGrp="1"/>
          </p:cNvSpPr>
          <p:nvPr>
            <p:ph type="sldNum" sz="quarter" idx="10"/>
          </p:nvPr>
        </p:nvSpPr>
        <p:spPr/>
        <p:txBody>
          <a:bodyPr/>
          <a:lstStyle/>
          <a:p>
            <a:fld id="{481DFB0B-5519-4C7D-A60A-C94F23CC5C33}" type="slidenum">
              <a:rPr lang="en-US" smtClean="0"/>
              <a:t>14</a:t>
            </a:fld>
            <a:endParaRPr lang="en-US"/>
          </a:p>
        </p:txBody>
      </p:sp>
    </p:spTree>
    <p:extLst>
      <p:ext uri="{BB962C8B-B14F-4D97-AF65-F5344CB8AC3E}">
        <p14:creationId xmlns:p14="http://schemas.microsoft.com/office/powerpoint/2010/main" val="401810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DIANA</a:t>
            </a:r>
          </a:p>
        </p:txBody>
      </p:sp>
      <p:sp>
        <p:nvSpPr>
          <p:cNvPr id="4" name="Slide Number Placeholder 3"/>
          <p:cNvSpPr>
            <a:spLocks noGrp="1"/>
          </p:cNvSpPr>
          <p:nvPr>
            <p:ph type="sldNum" sz="quarter" idx="5"/>
          </p:nvPr>
        </p:nvSpPr>
        <p:spPr/>
        <p:txBody>
          <a:bodyPr/>
          <a:lstStyle/>
          <a:p>
            <a:fld id="{1243F53A-2496-3B47-B1E7-0289C468B0E7}" type="slidenum">
              <a:rPr lang="en-US" smtClean="0"/>
              <a:t>15</a:t>
            </a:fld>
            <a:endParaRPr lang="en-US"/>
          </a:p>
        </p:txBody>
      </p:sp>
    </p:spTree>
    <p:extLst>
      <p:ext uri="{BB962C8B-B14F-4D97-AF65-F5344CB8AC3E}">
        <p14:creationId xmlns:p14="http://schemas.microsoft.com/office/powerpoint/2010/main" val="56616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rgbClr val="052049"/>
                </a:solidFill>
                <a:effectLst/>
                <a:latin typeface="+mj-lt"/>
                <a:ea typeface="+mn-ea"/>
                <a:cs typeface="Arial" pitchFamily="34" charset="0"/>
              </a:rPr>
              <a:t>TRACEY</a:t>
            </a:r>
            <a:endParaRPr lang="en-US" dirty="0"/>
          </a:p>
        </p:txBody>
      </p:sp>
      <p:sp>
        <p:nvSpPr>
          <p:cNvPr id="4" name="Slide Number Placeholder 3"/>
          <p:cNvSpPr>
            <a:spLocks noGrp="1"/>
          </p:cNvSpPr>
          <p:nvPr>
            <p:ph type="sldNum" sz="quarter" idx="5"/>
          </p:nvPr>
        </p:nvSpPr>
        <p:spPr/>
        <p:txBody>
          <a:bodyPr/>
          <a:lstStyle/>
          <a:p>
            <a:fld id="{1243F53A-2496-3B47-B1E7-0289C468B0E7}" type="slidenum">
              <a:rPr lang="en-US" smtClean="0"/>
              <a:t>17</a:t>
            </a:fld>
            <a:endParaRPr lang="en-US"/>
          </a:p>
        </p:txBody>
      </p:sp>
    </p:spTree>
    <p:extLst>
      <p:ext uri="{BB962C8B-B14F-4D97-AF65-F5344CB8AC3E}">
        <p14:creationId xmlns:p14="http://schemas.microsoft.com/office/powerpoint/2010/main" val="59480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18868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3F53A-2496-3B47-B1E7-0289C468B0E7}" type="slidenum">
              <a:rPr lang="en-US" smtClean="0"/>
              <a:t>22</a:t>
            </a:fld>
            <a:endParaRPr lang="en-US"/>
          </a:p>
        </p:txBody>
      </p:sp>
    </p:spTree>
    <p:extLst>
      <p:ext uri="{BB962C8B-B14F-4D97-AF65-F5344CB8AC3E}">
        <p14:creationId xmlns:p14="http://schemas.microsoft.com/office/powerpoint/2010/main" val="2432125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Talking points: </a:t>
            </a:r>
            <a:endParaRPr lang="en-US" dirty="0"/>
          </a:p>
          <a:p>
            <a:r>
              <a:rPr lang="en-US">
                <a:cs typeface="Calibri"/>
              </a:rPr>
              <a:t>- to help advance our goals, we created the SRN...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243F53A-2496-3B47-B1E7-0289C468B0E7}" type="slidenum">
              <a:rPr lang="en-US" smtClean="0"/>
              <a:t>24</a:t>
            </a:fld>
            <a:endParaRPr lang="en-US"/>
          </a:p>
        </p:txBody>
      </p:sp>
    </p:spTree>
    <p:extLst>
      <p:ext uri="{BB962C8B-B14F-4D97-AF65-F5344CB8AC3E}">
        <p14:creationId xmlns:p14="http://schemas.microsoft.com/office/powerpoint/2010/main" val="74218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 of our follow up from our overall short-term priorities (below) we generated these key recommendations to EPA:</a:t>
            </a:r>
          </a:p>
          <a:p>
            <a:pPr marL="457200" indent="-457200">
              <a:buFont typeface="+mj-lt"/>
              <a:buAutoNum type="arabicPeriod"/>
            </a:pPr>
            <a:r>
              <a:rPr lang="en-US" sz="1200" dirty="0">
                <a:latin typeface="Source Sans Pro" panose="020B0503030403020204" pitchFamily="34" charset="0"/>
                <a:ea typeface="Source Sans Pro" panose="020B0503030403020204" pitchFamily="34" charset="0"/>
              </a:rPr>
              <a:t>Unless proven otherwise, EPA should assume that risks of all health effects to industrial/environmental chemicals can occur at any </a:t>
            </a:r>
            <a:r>
              <a:rPr lang="en-US" sz="1200" b="1" dirty="0">
                <a:latin typeface="Source Sans Pro" panose="020B0503030403020204" pitchFamily="34" charset="0"/>
                <a:ea typeface="Source Sans Pro" panose="020B0503030403020204" pitchFamily="34" charset="0"/>
              </a:rPr>
              <a:t>anticipated</a:t>
            </a:r>
            <a:r>
              <a:rPr lang="en-US" sz="1200" dirty="0">
                <a:latin typeface="Source Sans Pro" panose="020B0503030403020204" pitchFamily="34" charset="0"/>
                <a:ea typeface="Source Sans Pro" panose="020B0503030403020204" pitchFamily="34" charset="0"/>
              </a:rPr>
              <a:t> level of exposure, as recommended by authoritative scientific bodies and the agency should quantify risks accordingly. </a:t>
            </a:r>
          </a:p>
          <a:p>
            <a:pPr marL="457200" indent="-457200">
              <a:buFont typeface="+mj-lt"/>
              <a:buAutoNum type="arabicPeriod"/>
            </a:pPr>
            <a:r>
              <a:rPr lang="en-US" sz="1200" dirty="0">
                <a:latin typeface="Source Sans Pro" panose="020B0503030403020204" pitchFamily="34" charset="0"/>
                <a:ea typeface="Source Sans Pro" panose="020B0503030403020204" pitchFamily="34" charset="0"/>
              </a:rPr>
              <a:t>EPA should expand its definition of potentially susceptible populations, like the 2017 proposed TSCA framework rule. </a:t>
            </a:r>
          </a:p>
          <a:p>
            <a:pPr marL="457200" indent="-457200">
              <a:buFont typeface="+mj-lt"/>
              <a:buAutoNum type="arabicPeriod"/>
            </a:pPr>
            <a:r>
              <a:rPr lang="en-US" sz="1200" dirty="0">
                <a:latin typeface="Source Sans Pro" panose="020B0503030403020204" pitchFamily="34" charset="0"/>
                <a:ea typeface="Source Sans Pro" panose="020B0503030403020204" pitchFamily="34" charset="0"/>
              </a:rPr>
              <a:t>To address human variability, EPA should implement adjustment factors in use or recommended by authoritative bodies.</a:t>
            </a:r>
          </a:p>
          <a:p>
            <a:pPr marL="457200" indent="-457200">
              <a:buFont typeface="+mj-lt"/>
              <a:buAutoNum type="arabicPeriod"/>
            </a:pPr>
            <a:r>
              <a:rPr lang="en-US" sz="1200" dirty="0">
                <a:latin typeface="Source Sans Pro" panose="020B0503030403020204" pitchFamily="34" charset="0"/>
                <a:ea typeface="Source Sans Pro" panose="020B0503030403020204" pitchFamily="34" charset="0"/>
              </a:rPr>
              <a:t>U.S. regulatory agencies should have a unified approach around characterizing exposures to environmental pollutants for rulemaking. </a:t>
            </a:r>
          </a:p>
          <a:p>
            <a:pPr marL="457200" indent="-457200">
              <a:buFont typeface="+mj-lt"/>
              <a:buAutoNum type="arabicPeriod"/>
            </a:pPr>
            <a:r>
              <a:rPr lang="en-US" sz="1200" dirty="0">
                <a:latin typeface="Source Sans Pro" panose="020B0503030403020204" pitchFamily="34" charset="0"/>
                <a:ea typeface="Source Sans Pro" panose="020B0503030403020204" pitchFamily="34" charset="0"/>
              </a:rPr>
              <a:t>To accelerate risk management and avoid regrettable substitutions, EPA must consider chemicals as a class or category. Specifically, EPA should consider, at a minimum, the 5 phthalates banned by CPSC under review as a group under TSCA Sec 26(c).</a:t>
            </a:r>
          </a:p>
        </p:txBody>
      </p:sp>
      <p:sp>
        <p:nvSpPr>
          <p:cNvPr id="4" name="Slide Number Placeholder 3"/>
          <p:cNvSpPr>
            <a:spLocks noGrp="1"/>
          </p:cNvSpPr>
          <p:nvPr>
            <p:ph type="sldNum" sz="quarter" idx="5"/>
          </p:nvPr>
        </p:nvSpPr>
        <p:spPr/>
        <p:txBody>
          <a:bodyPr/>
          <a:lstStyle/>
          <a:p>
            <a:fld id="{1243F53A-2496-3B47-B1E7-0289C468B0E7}" type="slidenum">
              <a:rPr lang="en-US" smtClean="0"/>
              <a:t>25</a:t>
            </a:fld>
            <a:endParaRPr lang="en-US"/>
          </a:p>
        </p:txBody>
      </p:sp>
    </p:spTree>
    <p:extLst>
      <p:ext uri="{BB962C8B-B14F-4D97-AF65-F5344CB8AC3E}">
        <p14:creationId xmlns:p14="http://schemas.microsoft.com/office/powerpoint/2010/main" val="29585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Talking points:</a:t>
            </a:r>
          </a:p>
          <a:p>
            <a:r>
              <a:rPr lang="en-US" dirty="0">
                <a:cs typeface="Calibri"/>
              </a:rPr>
              <a:t>- One major reason why those production trends are so alarming is that in the U.S., there are simultaneously increasing trends in chronic health conditions</a:t>
            </a:r>
          </a:p>
          <a:p>
            <a:r>
              <a:rPr lang="en-US" dirty="0">
                <a:cs typeface="Calibri"/>
              </a:rPr>
              <a:t>- Specifically among children, we're observing greater rates of leukemia, asthma, and autism spectrum disorder</a:t>
            </a:r>
          </a:p>
          <a:p>
            <a:r>
              <a:rPr lang="en-US" dirty="0">
                <a:cs typeface="Calibri"/>
              </a:rPr>
              <a:t>- And we know that genetic variation can only explain a relatively modest fraction of disease incidence </a:t>
            </a:r>
          </a:p>
        </p:txBody>
      </p:sp>
      <p:sp>
        <p:nvSpPr>
          <p:cNvPr id="4" name="Slide Number Placeholder 3"/>
          <p:cNvSpPr>
            <a:spLocks noGrp="1"/>
          </p:cNvSpPr>
          <p:nvPr>
            <p:ph type="sldNum" sz="quarter" idx="10"/>
          </p:nvPr>
        </p:nvSpPr>
        <p:spPr/>
        <p:txBody>
          <a:bodyPr/>
          <a:lstStyle/>
          <a:p>
            <a:pPr>
              <a:defRPr/>
            </a:pPr>
            <a:fld id="{699D4AA7-5D5F-4E91-BBBD-A3484C10A60D}" type="slidenum">
              <a:rPr lang="en-US" smtClean="0"/>
              <a:pPr>
                <a:defRPr/>
              </a:pPr>
              <a:t>2</a:t>
            </a:fld>
            <a:endParaRPr lang="en-US"/>
          </a:p>
        </p:txBody>
      </p:sp>
    </p:spTree>
    <p:extLst>
      <p:ext uri="{BB962C8B-B14F-4D97-AF65-F5344CB8AC3E}">
        <p14:creationId xmlns:p14="http://schemas.microsoft.com/office/powerpoint/2010/main" val="295241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Talking points: </a:t>
            </a:r>
          </a:p>
          <a:p>
            <a:r>
              <a:rPr lang="en-US" dirty="0">
                <a:cs typeface="Calibri"/>
              </a:rPr>
              <a:t>- This figure illustrates the magnitude of the problem across an extensive time horizon</a:t>
            </a:r>
          </a:p>
          <a:p>
            <a:r>
              <a:rPr lang="en-US" dirty="0">
                <a:cs typeface="Calibri"/>
              </a:rPr>
              <a:t>- The y-axis here indicates the historic relative production volume, and in 2007, production of chemicals were in up to 15 fold higher than what was estimated in 1945</a:t>
            </a:r>
          </a:p>
          <a:p>
            <a:r>
              <a:rPr lang="en-US" dirty="0">
                <a:cs typeface="Calibri"/>
              </a:rPr>
              <a:t>- And these chemicals are in several consumer products, we've highlighted a few examples:</a:t>
            </a:r>
          </a:p>
          <a:p>
            <a:r>
              <a:rPr lang="en-US" dirty="0">
                <a:cs typeface="Calibri"/>
              </a:rPr>
              <a:t>- </a:t>
            </a:r>
            <a:r>
              <a:rPr lang="en-US" dirty="0" err="1">
                <a:cs typeface="Calibri"/>
              </a:rPr>
              <a:t>polyflourinated</a:t>
            </a:r>
            <a:r>
              <a:rPr lang="en-US" dirty="0">
                <a:cs typeface="Calibri"/>
              </a:rPr>
              <a:t> compounds used in </a:t>
            </a:r>
            <a:r>
              <a:rPr lang="en-US" dirty="0" err="1">
                <a:cs typeface="Calibri"/>
              </a:rPr>
              <a:t>teflon</a:t>
            </a:r>
            <a:r>
              <a:rPr lang="en-US" dirty="0">
                <a:cs typeface="Calibri"/>
              </a:rPr>
              <a:t> and cookware</a:t>
            </a:r>
          </a:p>
          <a:p>
            <a:r>
              <a:rPr lang="en-US" dirty="0">
                <a:cs typeface="Calibri"/>
              </a:rPr>
              <a:t>- polybrominated compounds used as flame retardants in furniture</a:t>
            </a:r>
          </a:p>
          <a:p>
            <a:r>
              <a:rPr lang="en-US" dirty="0">
                <a:cs typeface="Calibri"/>
              </a:rPr>
              <a:t>- Phthalate diesters incorporated into plastics, including baby toys</a:t>
            </a:r>
          </a:p>
          <a:p>
            <a:r>
              <a:rPr lang="en-US" dirty="0">
                <a:cs typeface="Calibri"/>
              </a:rPr>
              <a:t>- and phenolic compounds that constitute several food container materials</a:t>
            </a:r>
          </a:p>
        </p:txBody>
      </p:sp>
      <p:sp>
        <p:nvSpPr>
          <p:cNvPr id="4" name="Slide Number Placeholder 3"/>
          <p:cNvSpPr>
            <a:spLocks noGrp="1"/>
          </p:cNvSpPr>
          <p:nvPr>
            <p:ph type="sldNum" sz="quarter" idx="10"/>
          </p:nvPr>
        </p:nvSpPr>
        <p:spPr/>
        <p:txBody>
          <a:bodyPr/>
          <a:lstStyle/>
          <a:p>
            <a:fld id="{27CF9680-7F31-4FC3-B0F9-E8D13EB6ADC4}" type="slidenum">
              <a:rPr lang="en-US" smtClean="0"/>
              <a:t>3</a:t>
            </a:fld>
            <a:endParaRPr lang="en-US"/>
          </a:p>
        </p:txBody>
      </p:sp>
    </p:spTree>
    <p:extLst>
      <p:ext uri="{BB962C8B-B14F-4D97-AF65-F5344CB8AC3E}">
        <p14:creationId xmlns:p14="http://schemas.microsoft.com/office/powerpoint/2010/main" val="4138965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63834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363" indent="-284163" eaLnBrk="0" hangingPunct="0">
              <a:spcBef>
                <a:spcPct val="30000"/>
              </a:spcBef>
              <a:defRPr sz="1200">
                <a:solidFill>
                  <a:schemeClr val="tx1"/>
                </a:solidFill>
                <a:latin typeface="Arial" pitchFamily="34" charset="0"/>
                <a:ea typeface="ＭＳ Ｐゴシック" pitchFamily="34" charset="-128"/>
              </a:defRPr>
            </a:lvl2pPr>
            <a:lvl3pPr marL="1141413" indent="-227013" eaLnBrk="0" hangingPunct="0">
              <a:spcBef>
                <a:spcPct val="30000"/>
              </a:spcBef>
              <a:defRPr sz="1200">
                <a:solidFill>
                  <a:schemeClr val="tx1"/>
                </a:solidFill>
                <a:latin typeface="Arial" pitchFamily="34" charset="0"/>
                <a:ea typeface="ＭＳ Ｐゴシック" pitchFamily="34" charset="-128"/>
              </a:defRPr>
            </a:lvl3pPr>
            <a:lvl4pPr marL="1598613" indent="-227013" eaLnBrk="0" hangingPunct="0">
              <a:spcBef>
                <a:spcPct val="30000"/>
              </a:spcBef>
              <a:defRPr sz="1200">
                <a:solidFill>
                  <a:schemeClr val="tx1"/>
                </a:solidFill>
                <a:latin typeface="Arial" pitchFamily="34" charset="0"/>
                <a:ea typeface="ＭＳ Ｐゴシック" pitchFamily="34" charset="-128"/>
              </a:defRPr>
            </a:lvl4pPr>
            <a:lvl5pPr marL="2055813" indent="-227013" eaLnBrk="0" hangingPunct="0">
              <a:spcBef>
                <a:spcPct val="30000"/>
              </a:spcBef>
              <a:defRPr sz="1200">
                <a:solidFill>
                  <a:schemeClr val="tx1"/>
                </a:solidFill>
                <a:latin typeface="Arial" pitchFamily="34" charset="0"/>
                <a:ea typeface="ＭＳ Ｐゴシック" pitchFamily="34" charset="-128"/>
              </a:defRPr>
            </a:lvl5pPr>
            <a:lvl6pPr marL="2513013" indent="-227013"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0213" indent="-227013"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7413" indent="-227013"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4613" indent="-227013"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A303940-9A26-43AD-B70E-3E2D396597C4}" type="slidenum">
              <a:rPr lang="en-US" altLang="en-US" smtClean="0">
                <a:solidFill>
                  <a:srgbClr val="000000"/>
                </a:solidFill>
                <a:latin typeface="Calibri" pitchFamily="34" charset="0"/>
              </a:rPr>
              <a:pPr eaLnBrk="1" hangingPunct="1">
                <a:spcBef>
                  <a:spcPct val="0"/>
                </a:spcBef>
              </a:pPr>
              <a:t>5</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019676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Although harmful exposure to environmental toxic agents is ubiquitous among all patient populations, many environmental factors harmful to reproductive health disproportionately affect vulnerable and underserved populations and are subsumed in issues of environmental justice. For example, in the United States, minority populations are likely to live in the counties with the highest levels of outdoor air pollution. </a:t>
            </a:r>
          </a:p>
          <a:p>
            <a:endParaRPr lang="en-US" dirty="0">
              <a:latin typeface="+mn-lt"/>
            </a:endParaRPr>
          </a:p>
          <a:p>
            <a:r>
              <a:rPr lang="en-US" dirty="0"/>
              <a:t>Although exposure to toxic environmental agents is widespread across populations, many environmental factors that are harmful to reproductive health disproportionately affect underserved populations and are subsumed in issues of environmental justice </a:t>
            </a:r>
            <a:r>
              <a:rPr lang="en-US" dirty="0">
                <a:hlinkClick r:id="rId3"/>
              </a:rPr>
              <a:t>9</a:t>
            </a:r>
            <a:r>
              <a:rPr lang="en-US" dirty="0"/>
              <a:t>. In the United States, individuals in communities of color are more likely to live in counties with the highest levels of outdoor air pollution </a:t>
            </a:r>
            <a:r>
              <a:rPr lang="en-US" dirty="0">
                <a:hlinkClick r:id="rId3"/>
              </a:rPr>
              <a:t>10</a:t>
            </a:r>
            <a:r>
              <a:rPr lang="en-US" dirty="0"/>
              <a:t> </a:t>
            </a:r>
            <a:r>
              <a:rPr lang="en-US" dirty="0">
                <a:hlinkClick r:id="rId3"/>
              </a:rPr>
              <a:t>11</a:t>
            </a:r>
            <a:r>
              <a:rPr lang="en-US" dirty="0"/>
              <a:t> and to be exposed to a variety of indoor pollutants, including lead, allergens, and pesticides, than white populations </a:t>
            </a:r>
            <a:r>
              <a:rPr lang="en-US" dirty="0">
                <a:hlinkClick r:id="rId3"/>
              </a:rPr>
              <a:t>12</a:t>
            </a:r>
            <a:r>
              <a:rPr lang="en-US" dirty="0"/>
              <a:t>. </a:t>
            </a:r>
          </a:p>
          <a:p>
            <a:endParaRPr lang="en-US" dirty="0"/>
          </a:p>
          <a:p>
            <a:r>
              <a:rPr lang="en-US" dirty="0"/>
              <a:t>In addition, the effects of exposure to environmental chemicals can be exacerbated by injustice, racism, poverty, neighborhood quality, housing quality, psychosocial stress, and nutritional status </a:t>
            </a:r>
            <a:r>
              <a:rPr lang="en-US" dirty="0">
                <a:hlinkClick r:id="rId3"/>
              </a:rPr>
              <a:t>12</a:t>
            </a:r>
            <a:r>
              <a:rPr lang="en-US" dirty="0"/>
              <a:t> </a:t>
            </a:r>
            <a:r>
              <a:rPr lang="en-US" dirty="0">
                <a:hlinkClick r:id="rId3"/>
              </a:rPr>
              <a:t>13</a:t>
            </a:r>
            <a:r>
              <a:rPr lang="en-US" dirty="0"/>
              <a:t> </a:t>
            </a:r>
            <a:r>
              <a:rPr lang="en-US" dirty="0">
                <a:hlinkClick r:id="rId3"/>
              </a:rPr>
              <a:t>14</a:t>
            </a:r>
            <a:r>
              <a:rPr lang="en-US" dirty="0"/>
              <a:t>.</a:t>
            </a:r>
          </a:p>
          <a:p>
            <a:r>
              <a:rPr lang="en-US" dirty="0"/>
              <a:t>Individuals with occupational exposure to toxic chemicals are additionally vulnerable to adverse reproductive health outcomes because of the risk of higher exposures in the workplace </a:t>
            </a:r>
            <a:r>
              <a:rPr lang="en-US" dirty="0">
                <a:hlinkClick r:id="rId3"/>
              </a:rPr>
              <a:t>15</a:t>
            </a:r>
            <a:r>
              <a:rPr lang="en-US" dirty="0"/>
              <a:t>. For example, levels of organophosphate pesticides and phthalates (often used in plastics) measured in occupationally exposed populations are far greater than levels measured in the general population </a:t>
            </a:r>
            <a:r>
              <a:rPr lang="en-US" dirty="0">
                <a:hlinkClick r:id="rId3"/>
              </a:rPr>
              <a:t>16</a:t>
            </a:r>
            <a:r>
              <a:rPr lang="en-US" dirty="0"/>
              <a:t> </a:t>
            </a:r>
            <a:r>
              <a:rPr lang="en-US" dirty="0">
                <a:hlinkClick r:id="rId3"/>
              </a:rPr>
              <a:t>17</a:t>
            </a:r>
            <a:r>
              <a:rPr lang="en-US" dirty="0"/>
              <a:t>. Immigrant populations working low-wage labor disproportionately work in occupations associated with a hazardous workplace environment in relation to toxic chemical exposures </a:t>
            </a:r>
            <a:r>
              <a:rPr lang="en-US" dirty="0">
                <a:hlinkClick r:id="rId3"/>
              </a:rPr>
              <a:t>18</a:t>
            </a:r>
            <a:r>
              <a:rPr lang="en-US" dirty="0"/>
              <a:t> </a:t>
            </a:r>
            <a:r>
              <a:rPr lang="en-US" dirty="0">
                <a:hlinkClick r:id="rId3"/>
              </a:rPr>
              <a:t>19</a:t>
            </a:r>
            <a:r>
              <a:rPr lang="en-US" dirty="0"/>
              <a:t>.</a:t>
            </a:r>
          </a:p>
          <a:p>
            <a:r>
              <a:rPr lang="en-US" dirty="0"/>
              <a:t>A 2009 report by the National Academy of Sciences underscores that the effects of low-dose exposure to an environmental contaminant may be quite different based on characteristics such as the underlying health status of the population and the presence of additional or background environmental exposure </a:t>
            </a:r>
            <a:r>
              <a:rPr lang="en-US" dirty="0">
                <a:hlinkClick r:id="rId3"/>
              </a:rPr>
              <a:t>20</a:t>
            </a:r>
            <a:r>
              <a:rPr lang="en-US" dirty="0"/>
              <a:t>.</a:t>
            </a:r>
          </a:p>
          <a:p>
            <a:endParaRPr lang="en-US" dirty="0">
              <a:latin typeface="+mn-lt"/>
            </a:endParaRPr>
          </a:p>
        </p:txBody>
      </p:sp>
      <p:sp>
        <p:nvSpPr>
          <p:cNvPr id="4" name="Slide Number Placeholder 3"/>
          <p:cNvSpPr>
            <a:spLocks noGrp="1"/>
          </p:cNvSpPr>
          <p:nvPr>
            <p:ph type="sldNum" sz="quarter" idx="10"/>
          </p:nvPr>
        </p:nvSpPr>
        <p:spPr/>
        <p:txBody>
          <a:bodyPr/>
          <a:lstStyle/>
          <a:p>
            <a:fld id="{870ECC25-D4F8-464B-B62B-E2ACF936423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81478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C3B9A0-05B8-4B9F-8A8B-9405F133E8CD}" type="slidenum">
              <a:rPr lang="en-US" smtClean="0"/>
              <a:t>9</a:t>
            </a:fld>
            <a:endParaRPr lang="en-US"/>
          </a:p>
        </p:txBody>
      </p:sp>
    </p:spTree>
    <p:extLst>
      <p:ext uri="{BB962C8B-B14F-4D97-AF65-F5344CB8AC3E}">
        <p14:creationId xmlns:p14="http://schemas.microsoft.com/office/powerpoint/2010/main" val="363905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7438" y="523875"/>
            <a:ext cx="4651375" cy="26177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our previous work, we have evaluated chemical exposures among pregnant women using the NHANES 2003-2004 data and found that virtually all pregnant women in the US are exposed to at least 43 different chemicals (out of the 163 chemical analytes). </a:t>
            </a:r>
            <a:r>
              <a:rPr lang="en-US" sz="1200" dirty="0"/>
              <a:t>U.S. pregnant women: </a:t>
            </a:r>
            <a:r>
              <a:rPr lang="en-US" sz="1800" b="1" dirty="0">
                <a:solidFill>
                  <a:srgbClr val="FF0066"/>
                </a:solidFill>
              </a:rPr>
              <a:t>43+ </a:t>
            </a:r>
            <a:r>
              <a:rPr lang="en-US" sz="1800" b="0" dirty="0">
                <a:solidFill>
                  <a:srgbClr val="FF0066"/>
                </a:solidFill>
              </a:rPr>
              <a:t>; </a:t>
            </a:r>
            <a:r>
              <a:rPr lang="en-US" sz="1200" dirty="0"/>
              <a:t>S.F. pregnant women:  </a:t>
            </a:r>
            <a:r>
              <a:rPr lang="en-US" sz="1800" b="1" dirty="0">
                <a:solidFill>
                  <a:srgbClr val="FF0066"/>
                </a:solidFill>
              </a:rPr>
              <a:t>25 </a:t>
            </a:r>
            <a:r>
              <a:rPr lang="en-US" sz="1200" dirty="0"/>
              <a:t>(&gt;LOD)</a:t>
            </a:r>
          </a:p>
        </p:txBody>
      </p:sp>
      <p:sp>
        <p:nvSpPr>
          <p:cNvPr id="4" name="Slide Number Placeholder 3"/>
          <p:cNvSpPr>
            <a:spLocks noGrp="1"/>
          </p:cNvSpPr>
          <p:nvPr>
            <p:ph type="sldNum" sz="quarter" idx="10"/>
          </p:nvPr>
        </p:nvSpPr>
        <p:spPr/>
        <p:txBody>
          <a:bodyPr/>
          <a:lstStyle/>
          <a:p>
            <a:fld id="{40C3B9A0-05B8-4B9F-8A8B-9405F133E8CD}" type="slidenum">
              <a:rPr lang="en-US" smtClean="0"/>
              <a:t>10</a:t>
            </a:fld>
            <a:endParaRPr lang="en-US"/>
          </a:p>
        </p:txBody>
      </p:sp>
    </p:spTree>
    <p:extLst>
      <p:ext uri="{BB962C8B-B14F-4D97-AF65-F5344CB8AC3E}">
        <p14:creationId xmlns:p14="http://schemas.microsoft.com/office/powerpoint/2010/main" val="22533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rgbClr val="052049"/>
                </a:solidFill>
                <a:effectLst/>
                <a:latin typeface="+mj-lt"/>
                <a:ea typeface="+mn-ea"/>
                <a:cs typeface="Arial" pitchFamily="34" charset="0"/>
              </a:rPr>
              <a:t>TRACEY</a:t>
            </a:r>
            <a:endParaRPr lang="en-US" dirty="0"/>
          </a:p>
        </p:txBody>
      </p:sp>
      <p:sp>
        <p:nvSpPr>
          <p:cNvPr id="4" name="Slide Number Placeholder 3"/>
          <p:cNvSpPr>
            <a:spLocks noGrp="1"/>
          </p:cNvSpPr>
          <p:nvPr>
            <p:ph type="sldNum" sz="quarter" idx="5"/>
          </p:nvPr>
        </p:nvSpPr>
        <p:spPr/>
        <p:txBody>
          <a:bodyPr/>
          <a:lstStyle/>
          <a:p>
            <a:fld id="{1243F53A-2496-3B47-B1E7-0289C468B0E7}" type="slidenum">
              <a:rPr lang="en-US" smtClean="0"/>
              <a:t>12</a:t>
            </a:fld>
            <a:endParaRPr lang="en-US"/>
          </a:p>
        </p:txBody>
      </p:sp>
    </p:spTree>
    <p:extLst>
      <p:ext uri="{BB962C8B-B14F-4D97-AF65-F5344CB8AC3E}">
        <p14:creationId xmlns:p14="http://schemas.microsoft.com/office/powerpoint/2010/main" val="153351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722F-D5D9-4A67-8B89-7B7DF8745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2715F0-674B-4257-86C9-1D3E27091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D8C7CC-72BC-43DE-A9FF-F9A9ECEAB714}"/>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A6F31377-F00C-429F-B46D-8F80BE56F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8FCCE-908D-4D74-94B0-7F303670F025}"/>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261099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0E37-D4BC-4719-ABB5-5D41BF66A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2EBEB0-A7A9-48D1-942A-4F119A27E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1A67C-919F-4531-ACF5-8BC1D29BE541}"/>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B98C479C-5366-43FC-A39D-2020DBB5B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43342-B39C-4584-82AD-B3F134A44B41}"/>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363195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98DA1-28E1-42C9-9C2C-ED5E46B730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21C6A1-FE70-4CDE-BABB-8C1D2228FB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30D3F-F68B-4A18-A173-DDEBF66F1E7D}"/>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E35D6A8F-0EE7-4EE8-9F1F-0DC263D51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BDF94-E0F1-4BAF-8258-1C567027083C}"/>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8826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2E9A-A21D-40EF-AEF2-9123783BD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2D66E-851E-431A-9435-0AF6389252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74245-C49D-4A44-821B-830CCAFFE624}"/>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453D8BDE-1CCE-405C-A02A-BDFE4767B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A7947-FE59-43AF-ADB8-C5CF917F8339}"/>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9540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05DA-5318-495E-97D4-67202D8CE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379D08-6586-42C2-A3B1-EC7E2D0050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12C236-649C-44B5-9C01-7AF3AC5E7E11}"/>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150B875A-4CB4-4A9E-A095-E519ADA5C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0DAA2-A93D-4A86-81FC-547002522D09}"/>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202017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B472-71FF-4BC4-8DB2-7168A4EDB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25960-6B70-4AFA-AB01-10CD061FD7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58A1D-1207-4733-A7E3-F4AA1A554C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3D707-5066-4BE5-9AE7-7E4BEA2A0B9D}"/>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6" name="Footer Placeholder 5">
            <a:extLst>
              <a:ext uri="{FF2B5EF4-FFF2-40B4-BE49-F238E27FC236}">
                <a16:creationId xmlns:a16="http://schemas.microsoft.com/office/drawing/2014/main" id="{76AD4050-2657-41D2-91F8-8826B2059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25541-FDFA-4634-BED0-E1B20EDBE042}"/>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429251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7D38-86D8-4F0D-9095-8A0B910DC1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20CC06-4150-4730-8EF3-9B0DB697A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C90F09-9495-40E4-9301-23763CBE5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9BA40-00F8-49AE-A311-AA71BE733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3DF05-1233-4701-904D-98A42B8192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6523CB-5363-4B08-BCE5-698C13464BB3}"/>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8" name="Footer Placeholder 7">
            <a:extLst>
              <a:ext uri="{FF2B5EF4-FFF2-40B4-BE49-F238E27FC236}">
                <a16:creationId xmlns:a16="http://schemas.microsoft.com/office/drawing/2014/main" id="{B56FC722-DDCC-4A6A-90DF-933E967999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63D82-56F6-439A-98D6-406E5AA1FA3F}"/>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423739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07D9-6AF2-42FD-A3A9-7C10D98E04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189F9C-82F7-454F-87DE-A885C985104F}"/>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4" name="Footer Placeholder 3">
            <a:extLst>
              <a:ext uri="{FF2B5EF4-FFF2-40B4-BE49-F238E27FC236}">
                <a16:creationId xmlns:a16="http://schemas.microsoft.com/office/drawing/2014/main" id="{2E1C3D2B-FC61-4CA3-98D9-410C7DDE2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01D92F-A149-4742-8DDE-8E1614EC480E}"/>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356499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56672-9E74-4BB6-9A9A-3FABA57F5A33}"/>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3" name="Footer Placeholder 2">
            <a:extLst>
              <a:ext uri="{FF2B5EF4-FFF2-40B4-BE49-F238E27FC236}">
                <a16:creationId xmlns:a16="http://schemas.microsoft.com/office/drawing/2014/main" id="{8C9C8F2B-C6D0-4136-8E57-DBADAF0BA5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2654CD-7637-407F-8F19-85107AB4569D}"/>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238797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3F07-C1D2-4D0F-B3F1-DFFE9D934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5CF5B-7F70-4B40-AA9F-019E426E7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ED096-C144-49A1-BA16-33E9EE409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05CC4-BDC8-45DB-BEB2-359108D97579}"/>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6" name="Footer Placeholder 5">
            <a:extLst>
              <a:ext uri="{FF2B5EF4-FFF2-40B4-BE49-F238E27FC236}">
                <a16:creationId xmlns:a16="http://schemas.microsoft.com/office/drawing/2014/main" id="{CBFADBB4-EE75-4AE6-92D1-25C5A1106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D6057-D7C9-449B-8DF8-214278BC8446}"/>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121412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1C66-D7AC-416D-99D2-AC627CC25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49677-6BC3-49F7-9DF8-54A58FA66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7520DB-C4EE-4B92-8C5E-97EA21668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4FEC7-CB88-4839-9770-A9589DC010BE}"/>
              </a:ext>
            </a:extLst>
          </p:cNvPr>
          <p:cNvSpPr>
            <a:spLocks noGrp="1"/>
          </p:cNvSpPr>
          <p:nvPr>
            <p:ph type="dt" sz="half" idx="10"/>
          </p:nvPr>
        </p:nvSpPr>
        <p:spPr/>
        <p:txBody>
          <a:bodyPr/>
          <a:lstStyle/>
          <a:p>
            <a:fld id="{67D34917-D48D-4716-A7E0-4C994E5A1D45}" type="datetimeFigureOut">
              <a:rPr lang="en-US" smtClean="0"/>
              <a:t>12/3/2021</a:t>
            </a:fld>
            <a:endParaRPr lang="en-US"/>
          </a:p>
        </p:txBody>
      </p:sp>
      <p:sp>
        <p:nvSpPr>
          <p:cNvPr id="6" name="Footer Placeholder 5">
            <a:extLst>
              <a:ext uri="{FF2B5EF4-FFF2-40B4-BE49-F238E27FC236}">
                <a16:creationId xmlns:a16="http://schemas.microsoft.com/office/drawing/2014/main" id="{9BA6459C-0EFD-4BB1-8DBA-98D7F9483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63C44-B5E1-4A50-9CBD-4775A086B7D9}"/>
              </a:ext>
            </a:extLst>
          </p:cNvPr>
          <p:cNvSpPr>
            <a:spLocks noGrp="1"/>
          </p:cNvSpPr>
          <p:nvPr>
            <p:ph type="sldNum" sz="quarter" idx="12"/>
          </p:nvPr>
        </p:nvSpPr>
        <p:spPr/>
        <p:txBody>
          <a:bodyPr/>
          <a:lstStyle/>
          <a:p>
            <a:fld id="{CCEBA5C1-29A9-4AC9-BDBE-517692D2B580}" type="slidenum">
              <a:rPr lang="en-US" smtClean="0"/>
              <a:t>‹#›</a:t>
            </a:fld>
            <a:endParaRPr lang="en-US"/>
          </a:p>
        </p:txBody>
      </p:sp>
    </p:spTree>
    <p:extLst>
      <p:ext uri="{BB962C8B-B14F-4D97-AF65-F5344CB8AC3E}">
        <p14:creationId xmlns:p14="http://schemas.microsoft.com/office/powerpoint/2010/main" val="337964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BEB68-1845-4EFF-A85B-2499EC272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75C584-5456-488A-A307-2C2482F40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FB8EE-3493-4911-8C5F-53BD6E5C5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34917-D48D-4716-A7E0-4C994E5A1D45}" type="datetimeFigureOut">
              <a:rPr lang="en-US" smtClean="0"/>
              <a:t>12/3/2021</a:t>
            </a:fld>
            <a:endParaRPr lang="en-US"/>
          </a:p>
        </p:txBody>
      </p:sp>
      <p:sp>
        <p:nvSpPr>
          <p:cNvPr id="5" name="Footer Placeholder 4">
            <a:extLst>
              <a:ext uri="{FF2B5EF4-FFF2-40B4-BE49-F238E27FC236}">
                <a16:creationId xmlns:a16="http://schemas.microsoft.com/office/drawing/2014/main" id="{AB3D9FCF-D6FE-4481-8A5F-9B3AE028E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9D5F95-B202-4A78-9D17-57F0736BC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BA5C1-29A9-4AC9-BDBE-517692D2B580}" type="slidenum">
              <a:rPr lang="en-US" smtClean="0"/>
              <a:t>‹#›</a:t>
            </a:fld>
            <a:endParaRPr lang="en-US"/>
          </a:p>
        </p:txBody>
      </p:sp>
    </p:spTree>
    <p:extLst>
      <p:ext uri="{BB962C8B-B14F-4D97-AF65-F5344CB8AC3E}">
        <p14:creationId xmlns:p14="http://schemas.microsoft.com/office/powerpoint/2010/main" val="354760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nature.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hyperlink" Target="https://prhe.ucsf.edu/recommendations-epa"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gif"/><Relationship Id="rId5" Type="http://schemas.openxmlformats.org/officeDocument/2006/relationships/image" Target="../media/image16.jpeg"/><Relationship Id="rId10" Type="http://schemas.openxmlformats.org/officeDocument/2006/relationships/image" Target="../media/image12.gif"/><Relationship Id="rId4" Type="http://schemas.openxmlformats.org/officeDocument/2006/relationships/image" Target="../media/image15.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DC80F-6B46-431C-990E-DEE36EA58DE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7813" b="18220"/>
          <a:stretch/>
        </p:blipFill>
        <p:spPr>
          <a:xfrm flipH="1">
            <a:off x="0" y="-19051"/>
            <a:ext cx="12192000" cy="6012000"/>
          </a:xfrm>
          <a:prstGeom prst="rect">
            <a:avLst/>
          </a:prstGeom>
        </p:spPr>
      </p:pic>
      <p:sp>
        <p:nvSpPr>
          <p:cNvPr id="2" name="Title 1"/>
          <p:cNvSpPr>
            <a:spLocks noGrp="1"/>
          </p:cNvSpPr>
          <p:nvPr>
            <p:ph type="ctrTitle"/>
          </p:nvPr>
        </p:nvSpPr>
        <p:spPr>
          <a:xfrm>
            <a:off x="609601" y="1027972"/>
            <a:ext cx="4203700" cy="295910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ts val="0"/>
              </a:spcBef>
            </a:pPr>
            <a:r>
              <a:rPr lang="en-US" sz="3733" dirty="0">
                <a:latin typeface="+mj-lt"/>
                <a:ea typeface="Calibri" panose="020F0502020204030204" pitchFamily="34" charset="0"/>
              </a:rPr>
              <a:t>Toxic chemicals and Burning Planet</a:t>
            </a:r>
          </a:p>
        </p:txBody>
      </p:sp>
      <p:sp>
        <p:nvSpPr>
          <p:cNvPr id="3" name="Subtitle 2"/>
          <p:cNvSpPr>
            <a:spLocks noGrp="1"/>
          </p:cNvSpPr>
          <p:nvPr>
            <p:ph type="subTitle" idx="1"/>
          </p:nvPr>
        </p:nvSpPr>
        <p:spPr>
          <a:xfrm>
            <a:off x="2032001" y="4038600"/>
            <a:ext cx="3487420" cy="90169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Tracey Woodruff, PhD MPH</a:t>
            </a:r>
          </a:p>
          <a:p>
            <a:endParaRPr lang="en-US" dirty="0">
              <a:solidFill>
                <a:schemeClr val="tx1"/>
              </a:solidFill>
            </a:endParaRPr>
          </a:p>
        </p:txBody>
      </p:sp>
    </p:spTree>
    <p:extLst>
      <p:ext uri="{BB962C8B-B14F-4D97-AF65-F5344CB8AC3E}">
        <p14:creationId xmlns:p14="http://schemas.microsoft.com/office/powerpoint/2010/main" val="2978395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62777" y="78059"/>
            <a:ext cx="4448687" cy="3258976"/>
            <a:chOff x="462775" y="78059"/>
            <a:chExt cx="4448687" cy="3258976"/>
          </a:xfrm>
        </p:grpSpPr>
        <p:pic>
          <p:nvPicPr>
            <p:cNvPr id="18437" name="3faa60cf-82d7-4ce8-b13a-4cf291cb551b" descr="60115CE4-7527-4F52-9976-93B79D7C6373@gate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75" y="78059"/>
              <a:ext cx="4448687" cy="3258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us 3"/>
            <p:cNvSpPr/>
            <p:nvPr/>
          </p:nvSpPr>
          <p:spPr>
            <a:xfrm>
              <a:off x="3833696" y="1578500"/>
              <a:ext cx="633974" cy="685800"/>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1"/>
            </a:p>
          </p:txBody>
        </p:sp>
      </p:grpSp>
      <p:sp>
        <p:nvSpPr>
          <p:cNvPr id="3" name="TextBox 2"/>
          <p:cNvSpPr txBox="1"/>
          <p:nvPr/>
        </p:nvSpPr>
        <p:spPr>
          <a:xfrm>
            <a:off x="4911463" y="716932"/>
            <a:ext cx="7183349" cy="543675"/>
          </a:xfrm>
          <a:prstGeom prst="rect">
            <a:avLst/>
          </a:prstGeom>
          <a:solidFill>
            <a:schemeClr val="accent3"/>
          </a:solidFill>
        </p:spPr>
        <p:txBody>
          <a:bodyPr wrap="square" rtlCol="0">
            <a:spAutoFit/>
          </a:bodyPr>
          <a:lstStyle/>
          <a:p>
            <a:r>
              <a:rPr lang="en-US" sz="2933" b="1" dirty="0">
                <a:solidFill>
                  <a:schemeClr val="bg1"/>
                </a:solidFill>
              </a:rPr>
              <a:t>Toxic Chemical Exposures Start in the Womb</a:t>
            </a:r>
          </a:p>
        </p:txBody>
      </p:sp>
      <p:sp>
        <p:nvSpPr>
          <p:cNvPr id="5" name="TextBox 4">
            <a:extLst>
              <a:ext uri="{FF2B5EF4-FFF2-40B4-BE49-F238E27FC236}">
                <a16:creationId xmlns:a16="http://schemas.microsoft.com/office/drawing/2014/main" id="{103F466F-B3F3-48C7-A2AA-1BC456725ABE}"/>
              </a:ext>
            </a:extLst>
          </p:cNvPr>
          <p:cNvSpPr txBox="1"/>
          <p:nvPr/>
        </p:nvSpPr>
        <p:spPr>
          <a:xfrm>
            <a:off x="5008652" y="1518887"/>
            <a:ext cx="7035361" cy="707886"/>
          </a:xfrm>
          <a:prstGeom prst="rect">
            <a:avLst/>
          </a:prstGeom>
          <a:noFill/>
        </p:spPr>
        <p:txBody>
          <a:bodyPr wrap="square" rtlCol="0">
            <a:spAutoFit/>
          </a:bodyPr>
          <a:lstStyle/>
          <a:p>
            <a:r>
              <a:rPr lang="en-US" sz="2000" dirty="0"/>
              <a:t>Widespread pollutant exposure – opportunity for intervention</a:t>
            </a:r>
          </a:p>
          <a:p>
            <a:endParaRPr lang="en-US" sz="2000" dirty="0"/>
          </a:p>
        </p:txBody>
      </p:sp>
      <p:grpSp>
        <p:nvGrpSpPr>
          <p:cNvPr id="11" name="Group 10"/>
          <p:cNvGrpSpPr/>
          <p:nvPr/>
        </p:nvGrpSpPr>
        <p:grpSpPr>
          <a:xfrm>
            <a:off x="790263" y="3614145"/>
            <a:ext cx="10611475" cy="2526923"/>
            <a:chOff x="582781" y="3614146"/>
            <a:chExt cx="10611474" cy="2526922"/>
          </a:xfrm>
        </p:grpSpPr>
        <p:grpSp>
          <p:nvGrpSpPr>
            <p:cNvPr id="9" name="Group 8"/>
            <p:cNvGrpSpPr/>
            <p:nvPr/>
          </p:nvGrpSpPr>
          <p:grpSpPr>
            <a:xfrm>
              <a:off x="582781" y="3614146"/>
              <a:ext cx="2877332" cy="2525086"/>
              <a:chOff x="582781" y="3798812"/>
              <a:chExt cx="2877332" cy="2525086"/>
            </a:xfrm>
          </p:grpSpPr>
          <p:sp>
            <p:nvSpPr>
              <p:cNvPr id="36" name="TextBox 35">
                <a:extLst>
                  <a:ext uri="{FF2B5EF4-FFF2-40B4-BE49-F238E27FC236}">
                    <a16:creationId xmlns:a16="http://schemas.microsoft.com/office/drawing/2014/main" id="{8EB2D723-CA4A-40EB-B3FA-DD561B82CCD1}"/>
                  </a:ext>
                </a:extLst>
              </p:cNvPr>
              <p:cNvSpPr txBox="1"/>
              <p:nvPr/>
            </p:nvSpPr>
            <p:spPr bwMode="auto">
              <a:xfrm>
                <a:off x="1165444" y="3798812"/>
                <a:ext cx="1300612" cy="369332"/>
              </a:xfrm>
              <a:prstGeom prst="rect">
                <a:avLst/>
              </a:prstGeom>
              <a:noFill/>
              <a:ln w="19050" algn="ctr">
                <a:noFill/>
                <a:miter lim="800000"/>
                <a:headEnd/>
                <a:tailEnd/>
              </a:ln>
            </p:spPr>
            <p:txBody>
              <a:bodyPr wrap="none" lIns="0" tIns="0" rIns="0" bIns="0" rtlCol="0">
                <a:spAutoFit/>
              </a:bodyPr>
              <a:lstStyle/>
              <a:p>
                <a:r>
                  <a:rPr lang="en-US" sz="2400" dirty="0"/>
                  <a:t>RESEARCH</a:t>
                </a:r>
              </a:p>
            </p:txBody>
          </p:sp>
          <p:pic>
            <p:nvPicPr>
              <p:cNvPr id="37" name="Picture 7" descr="C:\Users\FarrellJ2\Desktop\PO1-CED-Woodruff\Staining 8-15-14 15231\1A1\15231_23.6 wk_fv_COMP_20x.tif">
                <a:extLst>
                  <a:ext uri="{FF2B5EF4-FFF2-40B4-BE49-F238E27FC236}">
                    <a16:creationId xmlns:a16="http://schemas.microsoft.com/office/drawing/2014/main" id="{EDDEA566-18FA-41BA-B358-EB32CE2E7E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781" y="4166308"/>
                <a:ext cx="2877332" cy="21575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4108561" y="3614146"/>
              <a:ext cx="3795399" cy="2526922"/>
              <a:chOff x="4495548" y="4369136"/>
              <a:chExt cx="3795399" cy="2526922"/>
            </a:xfrm>
          </p:grpSpPr>
          <p:sp>
            <p:nvSpPr>
              <p:cNvPr id="38" name="TextBox 37">
                <a:extLst>
                  <a:ext uri="{FF2B5EF4-FFF2-40B4-BE49-F238E27FC236}">
                    <a16:creationId xmlns:a16="http://schemas.microsoft.com/office/drawing/2014/main" id="{00CC9D35-85A1-45D6-81D0-8FB31FF88A55}"/>
                  </a:ext>
                </a:extLst>
              </p:cNvPr>
              <p:cNvSpPr txBox="1"/>
              <p:nvPr/>
            </p:nvSpPr>
            <p:spPr bwMode="auto">
              <a:xfrm>
                <a:off x="4495548" y="4369136"/>
                <a:ext cx="3795399" cy="369332"/>
              </a:xfrm>
              <a:prstGeom prst="rect">
                <a:avLst/>
              </a:prstGeom>
              <a:noFill/>
              <a:ln w="19050" algn="ctr">
                <a:noFill/>
                <a:miter lim="800000"/>
                <a:headEnd/>
                <a:tailEnd/>
              </a:ln>
            </p:spPr>
            <p:txBody>
              <a:bodyPr wrap="square" lIns="0" tIns="0" rIns="0" bIns="0" rtlCol="0">
                <a:spAutoFit/>
              </a:bodyPr>
              <a:lstStyle/>
              <a:p>
                <a:pPr algn="ctr"/>
                <a:r>
                  <a:rPr lang="en-US" sz="2400" dirty="0"/>
                  <a:t>CLINICAL ENGAGEMENT</a:t>
                </a:r>
              </a:p>
            </p:txBody>
          </p:sp>
          <p:pic>
            <p:nvPicPr>
              <p:cNvPr id="39" name="Picture 4" descr="http://www.environmentalhealthnews.org/ehs/images/2012/ehn/december/obgyns/exam.jpg">
                <a:extLst>
                  <a:ext uri="{FF2B5EF4-FFF2-40B4-BE49-F238E27FC236}">
                    <a16:creationId xmlns:a16="http://schemas.microsoft.com/office/drawing/2014/main" id="{3293B2B6-3165-4F42-B797-6A189CBE258E}"/>
                  </a:ext>
                </a:extLst>
              </p:cNvPr>
              <p:cNvPicPr>
                <a:picLocks noChangeAspect="1" noChangeArrowheads="1"/>
              </p:cNvPicPr>
              <p:nvPr/>
            </p:nvPicPr>
            <p:blipFill>
              <a:blip r:embed="rId5"/>
              <a:srcRect l="26086"/>
              <a:stretch>
                <a:fillRect/>
              </a:stretch>
            </p:blipFill>
            <p:spPr bwMode="auto">
              <a:xfrm>
                <a:off x="5188156" y="4738468"/>
                <a:ext cx="2230704" cy="21575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8552409" y="3614146"/>
              <a:ext cx="2641846" cy="2526922"/>
              <a:chOff x="8552409" y="3682676"/>
              <a:chExt cx="2641846" cy="2526922"/>
            </a:xfrm>
          </p:grpSpPr>
          <p:sp>
            <p:nvSpPr>
              <p:cNvPr id="40" name="TextBox 39">
                <a:extLst>
                  <a:ext uri="{FF2B5EF4-FFF2-40B4-BE49-F238E27FC236}">
                    <a16:creationId xmlns:a16="http://schemas.microsoft.com/office/drawing/2014/main" id="{BDB51FDB-FD5D-4B26-9A52-298E1322CFAD}"/>
                  </a:ext>
                </a:extLst>
              </p:cNvPr>
              <p:cNvSpPr txBox="1"/>
              <p:nvPr/>
            </p:nvSpPr>
            <p:spPr bwMode="auto">
              <a:xfrm>
                <a:off x="9309075" y="3682676"/>
                <a:ext cx="883255" cy="369332"/>
              </a:xfrm>
              <a:prstGeom prst="rect">
                <a:avLst/>
              </a:prstGeom>
              <a:noFill/>
              <a:ln w="19050" algn="ctr">
                <a:noFill/>
                <a:miter lim="800000"/>
                <a:headEnd/>
                <a:tailEnd/>
              </a:ln>
            </p:spPr>
            <p:txBody>
              <a:bodyPr wrap="none" lIns="0" tIns="0" rIns="0" bIns="0" rtlCol="0">
                <a:spAutoFit/>
              </a:bodyPr>
              <a:lstStyle/>
              <a:p>
                <a:r>
                  <a:rPr lang="en-US" sz="2400" dirty="0"/>
                  <a:t>POLICY</a:t>
                </a:r>
              </a:p>
            </p:txBody>
          </p:sp>
          <p:pic>
            <p:nvPicPr>
              <p:cNvPr id="41" name="Picture 40">
                <a:extLst>
                  <a:ext uri="{FF2B5EF4-FFF2-40B4-BE49-F238E27FC236}">
                    <a16:creationId xmlns:a16="http://schemas.microsoft.com/office/drawing/2014/main" id="{C24B7AE8-0BD9-4D0E-AE73-87DFEB6DA07A}"/>
                  </a:ext>
                </a:extLst>
              </p:cNvPr>
              <p:cNvPicPr>
                <a:picLocks noChangeAspect="1"/>
              </p:cNvPicPr>
              <p:nvPr/>
            </p:nvPicPr>
            <p:blipFill rotWithShape="1">
              <a:blip r:embed="rId6"/>
              <a:srcRect r="8385"/>
              <a:stretch/>
            </p:blipFill>
            <p:spPr>
              <a:xfrm>
                <a:off x="8552409" y="4046875"/>
                <a:ext cx="2641846" cy="2162723"/>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791035263"/>
      </p:ext>
    </p:extLst>
  </p:cSld>
  <p:clrMapOvr>
    <a:masterClrMapping/>
  </p:clrMapOvr>
  <mc:AlternateContent xmlns:mc="http://schemas.openxmlformats.org/markup-compatibility/2006" xmlns:p14="http://schemas.microsoft.com/office/powerpoint/2010/main">
    <mc:Choice Requires="p14">
      <p:transition spd="slow" p14:dur="2000" advTm="64122"/>
    </mc:Choice>
    <mc:Fallback xmlns="">
      <p:transition spd="slow" advTm="641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C1EA1CA-EE31-4080-8D37-A6E2AE5C7504}"/>
              </a:ext>
            </a:extLst>
          </p:cNvPr>
          <p:cNvPicPr>
            <a:picLocks noChangeAspect="1"/>
          </p:cNvPicPr>
          <p:nvPr/>
        </p:nvPicPr>
        <p:blipFill>
          <a:blip r:embed="rId2"/>
          <a:stretch>
            <a:fillRect/>
          </a:stretch>
        </p:blipFill>
        <p:spPr>
          <a:xfrm>
            <a:off x="643467" y="1678764"/>
            <a:ext cx="5294716" cy="3500469"/>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2C1FF3-FBAD-46CC-AB48-E438C8FFF032}"/>
              </a:ext>
            </a:extLst>
          </p:cNvPr>
          <p:cNvPicPr>
            <a:picLocks noChangeAspect="1"/>
          </p:cNvPicPr>
          <p:nvPr/>
        </p:nvPicPr>
        <p:blipFill>
          <a:blip r:embed="rId3"/>
          <a:stretch>
            <a:fillRect/>
          </a:stretch>
        </p:blipFill>
        <p:spPr>
          <a:xfrm>
            <a:off x="6253817" y="1334177"/>
            <a:ext cx="5294715" cy="4189645"/>
          </a:xfrm>
          <a:prstGeom prst="rect">
            <a:avLst/>
          </a:prstGeom>
        </p:spPr>
      </p:pic>
      <p:sp>
        <p:nvSpPr>
          <p:cNvPr id="9" name="TextBox 8">
            <a:extLst>
              <a:ext uri="{FF2B5EF4-FFF2-40B4-BE49-F238E27FC236}">
                <a16:creationId xmlns:a16="http://schemas.microsoft.com/office/drawing/2014/main" id="{4DEF4424-D48C-4BA2-A7FA-A6598D29EB2A}"/>
              </a:ext>
            </a:extLst>
          </p:cNvPr>
          <p:cNvSpPr txBox="1"/>
          <p:nvPr/>
        </p:nvSpPr>
        <p:spPr>
          <a:xfrm>
            <a:off x="1105231" y="818984"/>
            <a:ext cx="4788747" cy="369332"/>
          </a:xfrm>
          <a:prstGeom prst="rect">
            <a:avLst/>
          </a:prstGeom>
          <a:noFill/>
        </p:spPr>
        <p:txBody>
          <a:bodyPr wrap="none" rtlCol="0">
            <a:spAutoFit/>
          </a:bodyPr>
          <a:lstStyle/>
          <a:p>
            <a:r>
              <a:rPr lang="en-US" dirty="0"/>
              <a:t>Anthropogenic Change and Planetary Boundaries</a:t>
            </a:r>
          </a:p>
        </p:txBody>
      </p:sp>
      <p:sp>
        <p:nvSpPr>
          <p:cNvPr id="14" name="TextBox 13">
            <a:extLst>
              <a:ext uri="{FF2B5EF4-FFF2-40B4-BE49-F238E27FC236}">
                <a16:creationId xmlns:a16="http://schemas.microsoft.com/office/drawing/2014/main" id="{8AE1E9E3-9F79-4DD9-B454-EAF9D39E8CCC}"/>
              </a:ext>
            </a:extLst>
          </p:cNvPr>
          <p:cNvSpPr txBox="1"/>
          <p:nvPr/>
        </p:nvSpPr>
        <p:spPr>
          <a:xfrm>
            <a:off x="7150211" y="5715341"/>
            <a:ext cx="4148587" cy="577081"/>
          </a:xfrm>
          <a:prstGeom prst="rect">
            <a:avLst/>
          </a:prstGeom>
          <a:noFill/>
        </p:spPr>
        <p:txBody>
          <a:bodyPr wrap="square">
            <a:spAutoFit/>
          </a:bodyPr>
          <a:lstStyle/>
          <a:p>
            <a:r>
              <a:rPr lang="en-US" sz="1050" dirty="0" err="1"/>
              <a:t>Rockström</a:t>
            </a:r>
            <a:r>
              <a:rPr lang="en-US" sz="1050" dirty="0"/>
              <a:t>, J., Steffen, W., </a:t>
            </a:r>
            <a:r>
              <a:rPr lang="en-US" sz="1050" dirty="0" err="1"/>
              <a:t>Noone</a:t>
            </a:r>
            <a:r>
              <a:rPr lang="en-US" sz="1050" dirty="0"/>
              <a:t>, K. </a:t>
            </a:r>
            <a:r>
              <a:rPr lang="en-US" sz="1050" i="1" dirty="0"/>
              <a:t>et al.</a:t>
            </a:r>
            <a:r>
              <a:rPr lang="en-US" sz="1050" dirty="0"/>
              <a:t> A safe operating space for humanity. </a:t>
            </a:r>
            <a:r>
              <a:rPr lang="en-US" sz="1050" i="1" dirty="0"/>
              <a:t>Nature</a:t>
            </a:r>
            <a:r>
              <a:rPr lang="en-US" sz="1050" dirty="0"/>
              <a:t> </a:t>
            </a:r>
            <a:r>
              <a:rPr lang="en-US" sz="1050" b="1" dirty="0"/>
              <a:t>461, </a:t>
            </a:r>
            <a:r>
              <a:rPr lang="en-US" sz="1050" dirty="0"/>
              <a:t>472–475 (2009). https://doi.org/10.1038/461472a</a:t>
            </a:r>
          </a:p>
        </p:txBody>
      </p:sp>
    </p:spTree>
    <p:extLst>
      <p:ext uri="{BB962C8B-B14F-4D97-AF65-F5344CB8AC3E}">
        <p14:creationId xmlns:p14="http://schemas.microsoft.com/office/powerpoint/2010/main" val="215961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B4270D-0E73-42AA-8746-9BD40CCD330D}"/>
              </a:ext>
            </a:extLst>
          </p:cNvPr>
          <p:cNvSpPr/>
          <p:nvPr/>
        </p:nvSpPr>
        <p:spPr>
          <a:xfrm>
            <a:off x="254442" y="2572910"/>
            <a:ext cx="11277600" cy="284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i="1" dirty="0">
                <a:solidFill>
                  <a:schemeClr val="bg1"/>
                </a:solidFill>
                <a:latin typeface="Avenir-Book"/>
              </a:rPr>
              <a:t>Mission: Transforming the approach to studying harmful environmental pollutants that undermine health and human development and contribute to chronic disease and health inequities</a:t>
            </a:r>
            <a:endParaRPr lang="en-US" sz="2667" i="1" dirty="0">
              <a:solidFill>
                <a:schemeClr val="bg1"/>
              </a:solidFill>
            </a:endParaRPr>
          </a:p>
        </p:txBody>
      </p:sp>
      <p:pic>
        <p:nvPicPr>
          <p:cNvPr id="5" name="Picture 4">
            <a:extLst>
              <a:ext uri="{FF2B5EF4-FFF2-40B4-BE49-F238E27FC236}">
                <a16:creationId xmlns:a16="http://schemas.microsoft.com/office/drawing/2014/main" id="{4E8A0D93-08BE-4296-AAA7-E622BBC4F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490" y="0"/>
            <a:ext cx="7197464" cy="2510115"/>
          </a:xfrm>
          <a:prstGeom prst="rect">
            <a:avLst/>
          </a:prstGeom>
        </p:spPr>
      </p:pic>
    </p:spTree>
    <p:extLst>
      <p:ext uri="{BB962C8B-B14F-4D97-AF65-F5344CB8AC3E}">
        <p14:creationId xmlns:p14="http://schemas.microsoft.com/office/powerpoint/2010/main" val="2574227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3201" y="3022601"/>
            <a:ext cx="184731" cy="461665"/>
          </a:xfrm>
          <a:prstGeom prst="rect">
            <a:avLst/>
          </a:prstGeom>
          <a:noFill/>
        </p:spPr>
        <p:txBody>
          <a:bodyPr wrap="none" rtlCol="0">
            <a:spAutoFit/>
          </a:bodyPr>
          <a:lstStyle/>
          <a:p>
            <a:endParaRPr lang="en-US" sz="2400" dirty="0"/>
          </a:p>
        </p:txBody>
      </p:sp>
      <p:sp>
        <p:nvSpPr>
          <p:cNvPr id="3" name="Rectangle 2"/>
          <p:cNvSpPr/>
          <p:nvPr/>
        </p:nvSpPr>
        <p:spPr>
          <a:xfrm>
            <a:off x="195507" y="1803401"/>
            <a:ext cx="11996492" cy="4196277"/>
          </a:xfrm>
          <a:prstGeom prst="rect">
            <a:avLst/>
          </a:prstGeom>
        </p:spPr>
        <p:txBody>
          <a:bodyPr wrap="square">
            <a:spAutoFit/>
          </a:bodyPr>
          <a:lstStyle/>
          <a:p>
            <a:pPr algn="ctr"/>
            <a:r>
              <a:rPr lang="en-US" sz="3200" i="1" dirty="0"/>
              <a:t>To solve the growing burden of chronic disease by accelerating the pace of identifying and preventing harmful environmental exposures that undermine health, reproduction, and human development. </a:t>
            </a:r>
          </a:p>
          <a:p>
            <a:pPr algn="ctr"/>
            <a:endParaRPr lang="en-US" sz="3200" i="1" dirty="0"/>
          </a:p>
          <a:p>
            <a:pPr marL="609585" indent="-609585">
              <a:buAutoNum type="arabicParenR"/>
            </a:pPr>
            <a:r>
              <a:rPr lang="en-US" sz="2667" dirty="0">
                <a:ea typeface="Calibri" panose="020F0502020204030204" pitchFamily="34" charset="0"/>
              </a:rPr>
              <a:t>Create </a:t>
            </a:r>
            <a:r>
              <a:rPr lang="en-US" sz="2667" b="1" dirty="0">
                <a:solidFill>
                  <a:schemeClr val="accent3"/>
                </a:solidFill>
                <a:ea typeface="Calibri" panose="020F0502020204030204" pitchFamily="34" charset="0"/>
              </a:rPr>
              <a:t>new research</a:t>
            </a:r>
            <a:r>
              <a:rPr lang="en-US" sz="2667" dirty="0">
                <a:solidFill>
                  <a:schemeClr val="accent3"/>
                </a:solidFill>
                <a:ea typeface="Calibri" panose="020F0502020204030204" pitchFamily="34" charset="0"/>
              </a:rPr>
              <a:t> </a:t>
            </a:r>
            <a:r>
              <a:rPr lang="en-US" sz="2667" dirty="0">
                <a:ea typeface="Calibri" panose="020F0502020204030204" pitchFamily="34" charset="0"/>
              </a:rPr>
              <a:t>opportunities in environmental health at UCSF</a:t>
            </a:r>
          </a:p>
          <a:p>
            <a:pPr marL="609585" indent="-609585">
              <a:buFontTx/>
              <a:buAutoNum type="arabicParenR"/>
            </a:pPr>
            <a:r>
              <a:rPr lang="en-US" sz="2667" dirty="0">
                <a:ea typeface="Calibri" panose="020F0502020204030204" pitchFamily="34" charset="0"/>
              </a:rPr>
              <a:t>Nurture and sustain </a:t>
            </a:r>
            <a:r>
              <a:rPr lang="en-US" sz="2667" b="1" dirty="0">
                <a:solidFill>
                  <a:schemeClr val="accent3"/>
                </a:solidFill>
                <a:ea typeface="Calibri" panose="020F0502020204030204" pitchFamily="34" charset="0"/>
              </a:rPr>
              <a:t>transdisciplinary collaborations</a:t>
            </a:r>
          </a:p>
          <a:p>
            <a:pPr marL="609585" indent="-609585">
              <a:buFontTx/>
              <a:buAutoNum type="arabicParenR"/>
            </a:pPr>
            <a:r>
              <a:rPr lang="en-US" sz="2667" dirty="0">
                <a:ea typeface="Calibri" panose="020F0502020204030204" pitchFamily="34" charset="0"/>
              </a:rPr>
              <a:t>Mentor and grow the </a:t>
            </a:r>
            <a:r>
              <a:rPr lang="en-US" sz="2667" b="1" dirty="0">
                <a:solidFill>
                  <a:schemeClr val="accent3"/>
                </a:solidFill>
                <a:ea typeface="Calibri" panose="020F0502020204030204" pitchFamily="34" charset="0"/>
              </a:rPr>
              <a:t>next generation</a:t>
            </a:r>
            <a:r>
              <a:rPr lang="en-US" sz="2667" dirty="0">
                <a:solidFill>
                  <a:schemeClr val="accent3"/>
                </a:solidFill>
                <a:ea typeface="Calibri" panose="020F0502020204030204" pitchFamily="34" charset="0"/>
              </a:rPr>
              <a:t> </a:t>
            </a:r>
            <a:r>
              <a:rPr lang="en-US" sz="2667" dirty="0">
                <a:ea typeface="Calibri" panose="020F0502020204030204" pitchFamily="34" charset="0"/>
              </a:rPr>
              <a:t>of research and clinical leader</a:t>
            </a:r>
            <a:endParaRPr lang="en-US" sz="2667" dirty="0"/>
          </a:p>
          <a:p>
            <a:pPr marL="609585" indent="-609585">
              <a:buFontTx/>
              <a:buAutoNum type="arabicParenR"/>
            </a:pPr>
            <a:r>
              <a:rPr lang="en-US" sz="2667" dirty="0">
                <a:ea typeface="Calibri" panose="020F0502020204030204" pitchFamily="34" charset="0"/>
              </a:rPr>
              <a:t>Embed </a:t>
            </a:r>
            <a:r>
              <a:rPr lang="en-US" sz="2667" b="1" dirty="0">
                <a:solidFill>
                  <a:schemeClr val="accent3"/>
                </a:solidFill>
                <a:ea typeface="Calibri" panose="020F0502020204030204" pitchFamily="34" charset="0"/>
              </a:rPr>
              <a:t>environmental health literacy </a:t>
            </a:r>
            <a:r>
              <a:rPr lang="en-US" sz="2667" dirty="0">
                <a:ea typeface="Calibri" panose="020F0502020204030204" pitchFamily="34" charset="0"/>
              </a:rPr>
              <a:t>within healthcare</a:t>
            </a:r>
            <a:endParaRPr lang="en-US" sz="2667" dirty="0"/>
          </a:p>
          <a:p>
            <a:pPr algn="ctr"/>
            <a:endParaRPr lang="en-US" sz="3200" i="1" dirty="0"/>
          </a:p>
        </p:txBody>
      </p:sp>
      <p:sp>
        <p:nvSpPr>
          <p:cNvPr id="4" name="Title 3">
            <a:extLst>
              <a:ext uri="{FF2B5EF4-FFF2-40B4-BE49-F238E27FC236}">
                <a16:creationId xmlns:a16="http://schemas.microsoft.com/office/drawing/2014/main" id="{55B28CB9-97FC-47BD-B05E-21BB66288212}"/>
              </a:ext>
            </a:extLst>
          </p:cNvPr>
          <p:cNvSpPr>
            <a:spLocks noGrp="1"/>
          </p:cNvSpPr>
          <p:nvPr>
            <p:ph type="title"/>
          </p:nvPr>
        </p:nvSpPr>
        <p:spPr/>
        <p:txBody>
          <a:bodyPr/>
          <a:lstStyle/>
          <a:p>
            <a:r>
              <a:rPr lang="en-US" dirty="0"/>
              <a:t>EaRTH Center Goal</a:t>
            </a:r>
          </a:p>
        </p:txBody>
      </p:sp>
    </p:spTree>
    <p:extLst>
      <p:ext uri="{BB962C8B-B14F-4D97-AF65-F5344CB8AC3E}">
        <p14:creationId xmlns:p14="http://schemas.microsoft.com/office/powerpoint/2010/main" val="306999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FCE932-4629-4846-B0E3-B1E55D134CAF}"/>
              </a:ext>
            </a:extLst>
          </p:cNvPr>
          <p:cNvGrpSpPr/>
          <p:nvPr/>
        </p:nvGrpSpPr>
        <p:grpSpPr>
          <a:xfrm>
            <a:off x="-9544" y="0"/>
            <a:ext cx="6546832" cy="6777603"/>
            <a:chOff x="-7158" y="0"/>
            <a:chExt cx="4910124" cy="5083202"/>
          </a:xfrm>
        </p:grpSpPr>
        <p:pic>
          <p:nvPicPr>
            <p:cNvPr id="5" name="Picture 4"/>
            <p:cNvPicPr/>
            <p:nvPr/>
          </p:nvPicPr>
          <p:blipFill rotWithShape="1">
            <a:blip r:embed="rId3" cstate="print">
              <a:extLst>
                <a:ext uri="{28A0092B-C50C-407E-A947-70E740481C1C}">
                  <a14:useLocalDpi xmlns:a14="http://schemas.microsoft.com/office/drawing/2010/main" val="0"/>
                </a:ext>
              </a:extLst>
            </a:blip>
            <a:srcRect t="588" b="1626"/>
            <a:stretch/>
          </p:blipFill>
          <p:spPr bwMode="auto">
            <a:xfrm>
              <a:off x="-7158" y="0"/>
              <a:ext cx="4910124" cy="5083202"/>
            </a:xfrm>
            <a:prstGeom prst="rect">
              <a:avLst/>
            </a:prstGeom>
            <a:noFill/>
            <a:ln>
              <a:noFill/>
            </a:ln>
          </p:spPr>
        </p:pic>
        <p:sp>
          <p:nvSpPr>
            <p:cNvPr id="2" name="TextBox 1">
              <a:extLst>
                <a:ext uri="{FF2B5EF4-FFF2-40B4-BE49-F238E27FC236}">
                  <a16:creationId xmlns:a16="http://schemas.microsoft.com/office/drawing/2014/main" id="{33216851-7C1C-1543-AD69-E42CD247CA71}"/>
                </a:ext>
              </a:extLst>
            </p:cNvPr>
            <p:cNvSpPr txBox="1"/>
            <p:nvPr/>
          </p:nvSpPr>
          <p:spPr>
            <a:xfrm>
              <a:off x="1604900" y="1511513"/>
              <a:ext cx="1661753" cy="184666"/>
            </a:xfrm>
            <a:prstGeom prst="rect">
              <a:avLst/>
            </a:prstGeom>
            <a:noFill/>
          </p:spPr>
          <p:txBody>
            <a:bodyPr wrap="none" rtlCol="0">
              <a:spAutoFit/>
            </a:bodyPr>
            <a:lstStyle/>
            <a:p>
              <a:r>
                <a:rPr lang="en-US" sz="1000" b="1" dirty="0">
                  <a:latin typeface="Helvetica Neue Medium" panose="02000503000000020004"/>
                  <a:ea typeface="Helvetica Neue Medium" panose="02000503000000020004" pitchFamily="2" charset="0"/>
                  <a:cs typeface="Helvetica Neue Medium" panose="02000503000000020004" pitchFamily="2" charset="0"/>
                </a:rPr>
                <a:t>Alana </a:t>
              </a:r>
              <a:r>
                <a:rPr lang="en-US" sz="1000" b="1" dirty="0" err="1">
                  <a:latin typeface="Helvetica Neue Medium" panose="02000503000000020004"/>
                  <a:ea typeface="Helvetica Neue Medium" panose="02000503000000020004" pitchFamily="2" charset="0"/>
                  <a:cs typeface="Helvetica Neue Medium" panose="02000503000000020004" pitchFamily="2" charset="0"/>
                </a:rPr>
                <a:t>D’Aleo</a:t>
              </a:r>
              <a:r>
                <a:rPr lang="en-US" sz="1000" dirty="0">
                  <a:latin typeface="Helvetica Neue Medium" panose="02000503000000020004"/>
                  <a:ea typeface="Helvetica Neue" panose="02000503000000020004" pitchFamily="2" charset="0"/>
                  <a:cs typeface="Helvetica Neue" panose="02000503000000020004" pitchFamily="2" charset="0"/>
                </a:rPr>
                <a:t>, </a:t>
              </a:r>
              <a:r>
                <a:rPr lang="en-US" sz="1000" i="1" dirty="0">
                  <a:latin typeface="Helvetica Neue Medium" panose="02000503000000020004"/>
                  <a:ea typeface="Helvetica Neue Light" panose="02000403000000020004" pitchFamily="2" charset="0"/>
                  <a:cs typeface="Helvetica Neue" panose="02000503000000020004" pitchFamily="2" charset="0"/>
                </a:rPr>
                <a:t>Center Administrator</a:t>
              </a:r>
            </a:p>
          </p:txBody>
        </p:sp>
      </p:grpSp>
      <p:sp>
        <p:nvSpPr>
          <p:cNvPr id="3" name="TextBox 2">
            <a:extLst>
              <a:ext uri="{FF2B5EF4-FFF2-40B4-BE49-F238E27FC236}">
                <a16:creationId xmlns:a16="http://schemas.microsoft.com/office/drawing/2014/main" id="{B1CA871F-1AEF-45C8-9956-1EA71EE36E04}"/>
              </a:ext>
            </a:extLst>
          </p:cNvPr>
          <p:cNvSpPr txBox="1"/>
          <p:nvPr/>
        </p:nvSpPr>
        <p:spPr>
          <a:xfrm>
            <a:off x="4267200" y="3124201"/>
            <a:ext cx="365760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2400"/>
          </a:p>
        </p:txBody>
      </p:sp>
      <p:grpSp>
        <p:nvGrpSpPr>
          <p:cNvPr id="6" name="Group 5">
            <a:extLst>
              <a:ext uri="{FF2B5EF4-FFF2-40B4-BE49-F238E27FC236}">
                <a16:creationId xmlns:a16="http://schemas.microsoft.com/office/drawing/2014/main" id="{12CD16B4-2D0D-45C3-A501-05E5ABD068B2}"/>
              </a:ext>
            </a:extLst>
          </p:cNvPr>
          <p:cNvGrpSpPr/>
          <p:nvPr/>
        </p:nvGrpSpPr>
        <p:grpSpPr>
          <a:xfrm>
            <a:off x="6610752" y="787400"/>
            <a:ext cx="5588448" cy="5548733"/>
            <a:chOff x="4950855" y="391400"/>
            <a:chExt cx="4191336" cy="4161550"/>
          </a:xfrm>
        </p:grpSpPr>
        <p:pic>
          <p:nvPicPr>
            <p:cNvPr id="4" name="Picture 3">
              <a:extLst>
                <a:ext uri="{FF2B5EF4-FFF2-40B4-BE49-F238E27FC236}">
                  <a16:creationId xmlns:a16="http://schemas.microsoft.com/office/drawing/2014/main" id="{40B3E727-3E2B-46B4-88D9-28BF9B19C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120" y="395761"/>
              <a:ext cx="921870" cy="914400"/>
            </a:xfrm>
            <a:prstGeom prst="rect">
              <a:avLst/>
            </a:prstGeom>
          </p:spPr>
        </p:pic>
        <p:pic>
          <p:nvPicPr>
            <p:cNvPr id="7" name="Picture 6">
              <a:extLst>
                <a:ext uri="{FF2B5EF4-FFF2-40B4-BE49-F238E27FC236}">
                  <a16:creationId xmlns:a16="http://schemas.microsoft.com/office/drawing/2014/main" id="{221DE3FF-FC58-4390-85D3-960E6C929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5114" y="391400"/>
              <a:ext cx="914400" cy="914400"/>
            </a:xfrm>
            <a:prstGeom prst="rect">
              <a:avLst/>
            </a:prstGeom>
          </p:spPr>
        </p:pic>
        <p:pic>
          <p:nvPicPr>
            <p:cNvPr id="26" name="Picture 25">
              <a:extLst>
                <a:ext uri="{FF2B5EF4-FFF2-40B4-BE49-F238E27FC236}">
                  <a16:creationId xmlns:a16="http://schemas.microsoft.com/office/drawing/2014/main" id="{9BCB7DF6-EEDC-4EDA-AA2C-FDEE484EF7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4913" y="3638550"/>
              <a:ext cx="920790" cy="914400"/>
            </a:xfrm>
            <a:prstGeom prst="rect">
              <a:avLst/>
            </a:prstGeom>
          </p:spPr>
        </p:pic>
        <p:pic>
          <p:nvPicPr>
            <p:cNvPr id="28" name="Picture 27">
              <a:extLst>
                <a:ext uri="{FF2B5EF4-FFF2-40B4-BE49-F238E27FC236}">
                  <a16:creationId xmlns:a16="http://schemas.microsoft.com/office/drawing/2014/main" id="{212476C3-86E1-4B88-A505-308F72CE3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5745" y="2030035"/>
              <a:ext cx="914400" cy="914400"/>
            </a:xfrm>
            <a:prstGeom prst="rect">
              <a:avLst/>
            </a:prstGeom>
          </p:spPr>
        </p:pic>
        <p:pic>
          <p:nvPicPr>
            <p:cNvPr id="31" name="Picture 30">
              <a:extLst>
                <a:ext uri="{FF2B5EF4-FFF2-40B4-BE49-F238E27FC236}">
                  <a16:creationId xmlns:a16="http://schemas.microsoft.com/office/drawing/2014/main" id="{C5965455-2819-45A0-9F38-D406993597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5114" y="2030035"/>
              <a:ext cx="921220" cy="914400"/>
            </a:xfrm>
            <a:prstGeom prst="rect">
              <a:avLst/>
            </a:prstGeom>
          </p:spPr>
        </p:pic>
        <p:sp>
          <p:nvSpPr>
            <p:cNvPr id="19" name="TextBox 18">
              <a:extLst>
                <a:ext uri="{FF2B5EF4-FFF2-40B4-BE49-F238E27FC236}">
                  <a16:creationId xmlns:a16="http://schemas.microsoft.com/office/drawing/2014/main" id="{D2700878-E11B-47FD-8306-225C45879C39}"/>
                </a:ext>
              </a:extLst>
            </p:cNvPr>
            <p:cNvSpPr txBox="1"/>
            <p:nvPr/>
          </p:nvSpPr>
          <p:spPr>
            <a:xfrm>
              <a:off x="7120315" y="1333758"/>
              <a:ext cx="723997" cy="500233"/>
            </a:xfrm>
            <a:prstGeom prst="rect">
              <a:avLst/>
            </a:prstGeom>
            <a:noFill/>
          </p:spPr>
          <p:txBody>
            <a:bodyPr wrap="none" rtlCol="0">
              <a:spAutoFit/>
            </a:bodyPr>
            <a:lstStyle/>
            <a:p>
              <a:pPr algn="ctr"/>
              <a:r>
                <a:rPr lang="en-US" sz="1867" dirty="0"/>
                <a:t>DeLaine</a:t>
              </a:r>
            </a:p>
            <a:p>
              <a:pPr algn="ctr"/>
              <a:r>
                <a:rPr lang="en-US" sz="1867" dirty="0"/>
                <a:t>Larsen</a:t>
              </a:r>
            </a:p>
          </p:txBody>
        </p:sp>
        <p:sp>
          <p:nvSpPr>
            <p:cNvPr id="20" name="TextBox 19">
              <a:extLst>
                <a:ext uri="{FF2B5EF4-FFF2-40B4-BE49-F238E27FC236}">
                  <a16:creationId xmlns:a16="http://schemas.microsoft.com/office/drawing/2014/main" id="{2E052AD0-EE09-4F53-A29C-A6A9D1F53B3B}"/>
                </a:ext>
              </a:extLst>
            </p:cNvPr>
            <p:cNvSpPr txBox="1"/>
            <p:nvPr/>
          </p:nvSpPr>
          <p:spPr>
            <a:xfrm>
              <a:off x="8027608" y="1333758"/>
              <a:ext cx="1114583" cy="500233"/>
            </a:xfrm>
            <a:prstGeom prst="rect">
              <a:avLst/>
            </a:prstGeom>
            <a:noFill/>
          </p:spPr>
          <p:txBody>
            <a:bodyPr wrap="none" rtlCol="0">
              <a:spAutoFit/>
            </a:bodyPr>
            <a:lstStyle/>
            <a:p>
              <a:pPr algn="ctr"/>
              <a:r>
                <a:rPr lang="en-US" sz="1867" dirty="0"/>
                <a:t>Annemarie</a:t>
              </a:r>
            </a:p>
            <a:p>
              <a:pPr algn="ctr"/>
              <a:r>
                <a:rPr lang="en-US" sz="1867" dirty="0"/>
                <a:t>Charlesworth</a:t>
              </a:r>
            </a:p>
          </p:txBody>
        </p:sp>
        <p:sp>
          <p:nvSpPr>
            <p:cNvPr id="21" name="TextBox 20">
              <a:extLst>
                <a:ext uri="{FF2B5EF4-FFF2-40B4-BE49-F238E27FC236}">
                  <a16:creationId xmlns:a16="http://schemas.microsoft.com/office/drawing/2014/main" id="{49F364B0-743C-4997-A7F7-DA4F2882CADD}"/>
                </a:ext>
              </a:extLst>
            </p:cNvPr>
            <p:cNvSpPr txBox="1"/>
            <p:nvPr/>
          </p:nvSpPr>
          <p:spPr>
            <a:xfrm>
              <a:off x="8124463" y="2941900"/>
              <a:ext cx="795410" cy="500233"/>
            </a:xfrm>
            <a:prstGeom prst="rect">
              <a:avLst/>
            </a:prstGeom>
            <a:noFill/>
          </p:spPr>
          <p:txBody>
            <a:bodyPr wrap="none" rtlCol="0">
              <a:spAutoFit/>
            </a:bodyPr>
            <a:lstStyle/>
            <a:p>
              <a:pPr algn="ctr"/>
              <a:r>
                <a:rPr lang="en-US" sz="1867" dirty="0"/>
                <a:t>Peggy</a:t>
              </a:r>
            </a:p>
            <a:p>
              <a:pPr algn="ctr"/>
              <a:r>
                <a:rPr lang="en-US" sz="1867" dirty="0"/>
                <a:t>Reynolds</a:t>
              </a:r>
            </a:p>
          </p:txBody>
        </p:sp>
        <p:sp>
          <p:nvSpPr>
            <p:cNvPr id="23" name="TextBox 22">
              <a:extLst>
                <a:ext uri="{FF2B5EF4-FFF2-40B4-BE49-F238E27FC236}">
                  <a16:creationId xmlns:a16="http://schemas.microsoft.com/office/drawing/2014/main" id="{BF8CA188-7847-48E8-98E4-EA359FB99F9C}"/>
                </a:ext>
              </a:extLst>
            </p:cNvPr>
            <p:cNvSpPr txBox="1"/>
            <p:nvPr/>
          </p:nvSpPr>
          <p:spPr>
            <a:xfrm>
              <a:off x="7096821" y="2941024"/>
              <a:ext cx="777809" cy="500233"/>
            </a:xfrm>
            <a:prstGeom prst="rect">
              <a:avLst/>
            </a:prstGeom>
            <a:noFill/>
          </p:spPr>
          <p:txBody>
            <a:bodyPr wrap="none" rtlCol="0">
              <a:spAutoFit/>
            </a:bodyPr>
            <a:lstStyle/>
            <a:p>
              <a:pPr algn="ctr"/>
              <a:r>
                <a:rPr lang="en-US" sz="1867" dirty="0"/>
                <a:t>Erin</a:t>
              </a:r>
            </a:p>
            <a:p>
              <a:pPr algn="ctr"/>
              <a:r>
                <a:rPr lang="en-US" sz="1867" dirty="0"/>
                <a:t>DeMicco</a:t>
              </a:r>
            </a:p>
          </p:txBody>
        </p:sp>
        <p:sp>
          <p:nvSpPr>
            <p:cNvPr id="25" name="TextBox 24">
              <a:extLst>
                <a:ext uri="{FF2B5EF4-FFF2-40B4-BE49-F238E27FC236}">
                  <a16:creationId xmlns:a16="http://schemas.microsoft.com/office/drawing/2014/main" id="{F6BE402B-9C21-41AB-B432-907C8FB1D4E2}"/>
                </a:ext>
              </a:extLst>
            </p:cNvPr>
            <p:cNvSpPr txBox="1"/>
            <p:nvPr/>
          </p:nvSpPr>
          <p:spPr>
            <a:xfrm>
              <a:off x="7049399" y="3831788"/>
              <a:ext cx="598914" cy="500233"/>
            </a:xfrm>
            <a:prstGeom prst="rect">
              <a:avLst/>
            </a:prstGeom>
            <a:noFill/>
          </p:spPr>
          <p:txBody>
            <a:bodyPr wrap="none" rtlCol="0">
              <a:spAutoFit/>
            </a:bodyPr>
            <a:lstStyle/>
            <a:p>
              <a:pPr algn="ctr"/>
              <a:r>
                <a:rPr lang="en-US" sz="1867" dirty="0"/>
                <a:t>Alana</a:t>
              </a:r>
            </a:p>
            <a:p>
              <a:pPr algn="ctr"/>
              <a:r>
                <a:rPr lang="en-US" sz="1867" dirty="0"/>
                <a:t>D’Aleo</a:t>
              </a:r>
            </a:p>
          </p:txBody>
        </p:sp>
        <p:pic>
          <p:nvPicPr>
            <p:cNvPr id="27" name="Picture 26">
              <a:extLst>
                <a:ext uri="{FF2B5EF4-FFF2-40B4-BE49-F238E27FC236}">
                  <a16:creationId xmlns:a16="http://schemas.microsoft.com/office/drawing/2014/main" id="{67AEF41E-D675-4D6C-A98C-DBE324731C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492" y="2030035"/>
              <a:ext cx="914400" cy="914400"/>
            </a:xfrm>
            <a:prstGeom prst="rect">
              <a:avLst/>
            </a:prstGeom>
          </p:spPr>
        </p:pic>
        <p:pic>
          <p:nvPicPr>
            <p:cNvPr id="32" name="Picture 31">
              <a:extLst>
                <a:ext uri="{FF2B5EF4-FFF2-40B4-BE49-F238E27FC236}">
                  <a16:creationId xmlns:a16="http://schemas.microsoft.com/office/drawing/2014/main" id="{5B8115CC-0CC4-4A79-BDA6-1B603E09A1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8108" y="391400"/>
              <a:ext cx="914400" cy="914400"/>
            </a:xfrm>
            <a:prstGeom prst="rect">
              <a:avLst/>
            </a:prstGeom>
          </p:spPr>
        </p:pic>
        <p:pic>
          <p:nvPicPr>
            <p:cNvPr id="33" name="Picture 32">
              <a:extLst>
                <a:ext uri="{FF2B5EF4-FFF2-40B4-BE49-F238E27FC236}">
                  <a16:creationId xmlns:a16="http://schemas.microsoft.com/office/drawing/2014/main" id="{5AE64495-DC8C-4F73-AFDB-AFD174D273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1303" y="2030035"/>
              <a:ext cx="914400" cy="914400"/>
            </a:xfrm>
            <a:prstGeom prst="rect">
              <a:avLst/>
            </a:prstGeom>
          </p:spPr>
        </p:pic>
        <p:pic>
          <p:nvPicPr>
            <p:cNvPr id="34" name="Picture 33">
              <a:extLst>
                <a:ext uri="{FF2B5EF4-FFF2-40B4-BE49-F238E27FC236}">
                  <a16:creationId xmlns:a16="http://schemas.microsoft.com/office/drawing/2014/main" id="{0A892EA8-6644-4164-A439-561ECE89F2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0855" y="391400"/>
              <a:ext cx="914400" cy="914400"/>
            </a:xfrm>
            <a:prstGeom prst="rect">
              <a:avLst/>
            </a:prstGeom>
          </p:spPr>
        </p:pic>
        <p:sp>
          <p:nvSpPr>
            <p:cNvPr id="35" name="TextBox 34">
              <a:extLst>
                <a:ext uri="{FF2B5EF4-FFF2-40B4-BE49-F238E27FC236}">
                  <a16:creationId xmlns:a16="http://schemas.microsoft.com/office/drawing/2014/main" id="{382F9177-FD23-4A20-9B39-F0AF87593621}"/>
                </a:ext>
              </a:extLst>
            </p:cNvPr>
            <p:cNvSpPr txBox="1"/>
            <p:nvPr/>
          </p:nvSpPr>
          <p:spPr>
            <a:xfrm>
              <a:off x="4988180" y="1333758"/>
              <a:ext cx="839749" cy="500233"/>
            </a:xfrm>
            <a:prstGeom prst="rect">
              <a:avLst/>
            </a:prstGeom>
            <a:noFill/>
          </p:spPr>
          <p:txBody>
            <a:bodyPr wrap="none" rtlCol="0">
              <a:spAutoFit/>
            </a:bodyPr>
            <a:lstStyle/>
            <a:p>
              <a:pPr algn="ctr"/>
              <a:r>
                <a:rPr lang="en-US" sz="1867" dirty="0"/>
                <a:t>Tracey </a:t>
              </a:r>
            </a:p>
            <a:p>
              <a:pPr algn="ctr"/>
              <a:r>
                <a:rPr lang="en-US" sz="1867" dirty="0"/>
                <a:t>Woodruff</a:t>
              </a:r>
            </a:p>
          </p:txBody>
        </p:sp>
        <p:sp>
          <p:nvSpPr>
            <p:cNvPr id="36" name="TextBox 35">
              <a:extLst>
                <a:ext uri="{FF2B5EF4-FFF2-40B4-BE49-F238E27FC236}">
                  <a16:creationId xmlns:a16="http://schemas.microsoft.com/office/drawing/2014/main" id="{A21107CE-0B1D-4C19-A940-4F7B1858CD3C}"/>
                </a:ext>
              </a:extLst>
            </p:cNvPr>
            <p:cNvSpPr txBox="1"/>
            <p:nvPr/>
          </p:nvSpPr>
          <p:spPr>
            <a:xfrm>
              <a:off x="6173471" y="1333758"/>
              <a:ext cx="556883" cy="500233"/>
            </a:xfrm>
            <a:prstGeom prst="rect">
              <a:avLst/>
            </a:prstGeom>
            <a:noFill/>
          </p:spPr>
          <p:txBody>
            <a:bodyPr wrap="none" rtlCol="0">
              <a:spAutoFit/>
            </a:bodyPr>
            <a:lstStyle/>
            <a:p>
              <a:pPr algn="ctr"/>
              <a:r>
                <a:rPr lang="en-US" sz="1867" dirty="0"/>
                <a:t>Diana</a:t>
              </a:r>
            </a:p>
            <a:p>
              <a:pPr algn="ctr"/>
              <a:r>
                <a:rPr lang="en-US" sz="1867" dirty="0"/>
                <a:t>Laird</a:t>
              </a:r>
            </a:p>
          </p:txBody>
        </p:sp>
        <p:sp>
          <p:nvSpPr>
            <p:cNvPr id="37" name="TextBox 36">
              <a:extLst>
                <a:ext uri="{FF2B5EF4-FFF2-40B4-BE49-F238E27FC236}">
                  <a16:creationId xmlns:a16="http://schemas.microsoft.com/office/drawing/2014/main" id="{D39D77B9-E206-41C8-BF97-9F2FA0EC4B67}"/>
                </a:ext>
              </a:extLst>
            </p:cNvPr>
            <p:cNvSpPr txBox="1"/>
            <p:nvPr/>
          </p:nvSpPr>
          <p:spPr>
            <a:xfrm>
              <a:off x="5056733" y="2941024"/>
              <a:ext cx="715917" cy="500233"/>
            </a:xfrm>
            <a:prstGeom prst="rect">
              <a:avLst/>
            </a:prstGeom>
            <a:noFill/>
          </p:spPr>
          <p:txBody>
            <a:bodyPr wrap="none" rtlCol="0">
              <a:spAutoFit/>
            </a:bodyPr>
            <a:lstStyle/>
            <a:p>
              <a:pPr algn="ctr"/>
              <a:r>
                <a:rPr lang="en-US" sz="1867" dirty="0"/>
                <a:t>Jennifer</a:t>
              </a:r>
            </a:p>
            <a:p>
              <a:pPr algn="ctr"/>
              <a:r>
                <a:rPr lang="en-US" sz="1867" dirty="0"/>
                <a:t>Fung</a:t>
              </a:r>
            </a:p>
          </p:txBody>
        </p:sp>
        <p:sp>
          <p:nvSpPr>
            <p:cNvPr id="38" name="TextBox 37">
              <a:extLst>
                <a:ext uri="{FF2B5EF4-FFF2-40B4-BE49-F238E27FC236}">
                  <a16:creationId xmlns:a16="http://schemas.microsoft.com/office/drawing/2014/main" id="{8A060127-BE22-4C28-BD31-72DF8DD80E05}"/>
                </a:ext>
              </a:extLst>
            </p:cNvPr>
            <p:cNvSpPr txBox="1"/>
            <p:nvPr/>
          </p:nvSpPr>
          <p:spPr>
            <a:xfrm>
              <a:off x="6171494" y="2941024"/>
              <a:ext cx="577322" cy="500233"/>
            </a:xfrm>
            <a:prstGeom prst="rect">
              <a:avLst/>
            </a:prstGeom>
            <a:noFill/>
          </p:spPr>
          <p:txBody>
            <a:bodyPr wrap="none" rtlCol="0">
              <a:spAutoFit/>
            </a:bodyPr>
            <a:lstStyle/>
            <a:p>
              <a:pPr algn="ctr"/>
              <a:r>
                <a:rPr lang="en-US" sz="1867" dirty="0"/>
                <a:t>Susan</a:t>
              </a:r>
            </a:p>
            <a:p>
              <a:pPr algn="ctr"/>
              <a:r>
                <a:rPr lang="en-US" sz="1867" dirty="0"/>
                <a:t>Fisher</a:t>
              </a:r>
            </a:p>
          </p:txBody>
        </p:sp>
      </p:grpSp>
      <p:sp>
        <p:nvSpPr>
          <p:cNvPr id="9" name="TextBox 8">
            <a:extLst>
              <a:ext uri="{FF2B5EF4-FFF2-40B4-BE49-F238E27FC236}">
                <a16:creationId xmlns:a16="http://schemas.microsoft.com/office/drawing/2014/main" id="{3F024904-FFE0-4792-B0A4-5BC7CAC0038F}"/>
              </a:ext>
            </a:extLst>
          </p:cNvPr>
          <p:cNvSpPr txBox="1"/>
          <p:nvPr/>
        </p:nvSpPr>
        <p:spPr>
          <a:xfrm>
            <a:off x="5104629" y="6043217"/>
            <a:ext cx="2267094" cy="666977"/>
          </a:xfrm>
          <a:prstGeom prst="rect">
            <a:avLst/>
          </a:prstGeom>
          <a:noFill/>
        </p:spPr>
        <p:txBody>
          <a:bodyPr wrap="none" rtlCol="0">
            <a:spAutoFit/>
          </a:bodyPr>
          <a:lstStyle/>
          <a:p>
            <a:pPr algn="r"/>
            <a:r>
              <a:rPr lang="en-US" sz="1867" i="1" dirty="0"/>
              <a:t>Executive Committee </a:t>
            </a:r>
          </a:p>
          <a:p>
            <a:pPr algn="r"/>
            <a:r>
              <a:rPr lang="en-US" sz="1867" i="1" dirty="0"/>
              <a:t>meets biweekly</a:t>
            </a:r>
          </a:p>
        </p:txBody>
      </p:sp>
    </p:spTree>
    <p:extLst>
      <p:ext uri="{BB962C8B-B14F-4D97-AF65-F5344CB8AC3E}">
        <p14:creationId xmlns:p14="http://schemas.microsoft.com/office/powerpoint/2010/main" val="168489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BD5824-6FC8-4630-93CD-3F4BA9AD8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90" r="15078"/>
          <a:stretch/>
        </p:blipFill>
        <p:spPr>
          <a:xfrm>
            <a:off x="135653" y="1721439"/>
            <a:ext cx="1645920" cy="2194560"/>
          </a:xfrm>
          <a:prstGeom prst="rect">
            <a:avLst/>
          </a:prstGeom>
        </p:spPr>
      </p:pic>
      <p:pic>
        <p:nvPicPr>
          <p:cNvPr id="11" name="Picture 10">
            <a:extLst>
              <a:ext uri="{FF2B5EF4-FFF2-40B4-BE49-F238E27FC236}">
                <a16:creationId xmlns:a16="http://schemas.microsoft.com/office/drawing/2014/main" id="{6C046FBC-866F-4C49-B6E0-A2D250D1F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807" y="1721572"/>
            <a:ext cx="1535288" cy="2194560"/>
          </a:xfrm>
          <a:prstGeom prst="rect">
            <a:avLst/>
          </a:prstGeom>
        </p:spPr>
      </p:pic>
      <p:sp>
        <p:nvSpPr>
          <p:cNvPr id="16" name="TextBox 15">
            <a:extLst>
              <a:ext uri="{FF2B5EF4-FFF2-40B4-BE49-F238E27FC236}">
                <a16:creationId xmlns:a16="http://schemas.microsoft.com/office/drawing/2014/main" id="{9398B305-2B56-4DF5-987D-C75157EF9301}"/>
              </a:ext>
            </a:extLst>
          </p:cNvPr>
          <p:cNvSpPr txBox="1"/>
          <p:nvPr/>
        </p:nvSpPr>
        <p:spPr>
          <a:xfrm>
            <a:off x="1801259" y="4291877"/>
            <a:ext cx="4091541" cy="2492414"/>
          </a:xfrm>
          <a:prstGeom prst="rect">
            <a:avLst/>
          </a:prstGeom>
          <a:noFill/>
        </p:spPr>
        <p:txBody>
          <a:bodyPr wrap="square" rtlCol="0">
            <a:spAutoFit/>
          </a:bodyPr>
          <a:lstStyle/>
          <a:p>
            <a:r>
              <a:rPr lang="en-US" sz="1733" b="1" dirty="0">
                <a:ea typeface="+mn-lt"/>
                <a:cs typeface="+mn-lt"/>
              </a:rPr>
              <a:t>Raquel Chamorro-Garcia, PhD</a:t>
            </a:r>
            <a:endParaRPr lang="en-US" sz="1733" dirty="0">
              <a:cs typeface="Calibri"/>
            </a:endParaRPr>
          </a:p>
          <a:p>
            <a:r>
              <a:rPr lang="en-US" sz="1733" dirty="0">
                <a:ea typeface="+mn-lt"/>
                <a:cs typeface="+mn-lt"/>
              </a:rPr>
              <a:t>Assistant Professor, UC Santa Cruz</a:t>
            </a:r>
            <a:endParaRPr lang="en-US" sz="1733" dirty="0">
              <a:cs typeface="Calibri"/>
            </a:endParaRPr>
          </a:p>
          <a:p>
            <a:r>
              <a:rPr lang="en-US" sz="1733" dirty="0">
                <a:ea typeface="+mn-lt"/>
                <a:cs typeface="+mn-lt"/>
              </a:rPr>
              <a:t>Department of Microbiology and Environmental Toxicology </a:t>
            </a:r>
            <a:endParaRPr lang="en-US" sz="1733" dirty="0">
              <a:cs typeface="Calibri"/>
            </a:endParaRPr>
          </a:p>
          <a:p>
            <a:r>
              <a:rPr lang="en-US" sz="1733" b="1" dirty="0">
                <a:solidFill>
                  <a:srgbClr val="1F8BCA"/>
                </a:solidFill>
              </a:rPr>
              <a:t>ENVIRONMENTAL HEALTH PILOT PROJECT</a:t>
            </a:r>
            <a:endParaRPr lang="en-US" sz="1733" dirty="0">
              <a:solidFill>
                <a:srgbClr val="1F8BCA"/>
              </a:solidFill>
              <a:cs typeface="Calibri"/>
            </a:endParaRPr>
          </a:p>
          <a:p>
            <a:endParaRPr lang="en-US" sz="1733" b="1" i="1" dirty="0">
              <a:solidFill>
                <a:srgbClr val="0070C0"/>
              </a:solidFill>
              <a:ea typeface="+mn-lt"/>
              <a:cs typeface="+mn-lt"/>
            </a:endParaRPr>
          </a:p>
          <a:p>
            <a:r>
              <a:rPr lang="en-US" sz="1733" i="1" dirty="0">
                <a:solidFill>
                  <a:srgbClr val="0070C0"/>
                </a:solidFill>
                <a:ea typeface="+mn-lt"/>
                <a:cs typeface="+mn-lt"/>
              </a:rPr>
              <a:t>"Proteomic profiling of primordial germ cells upon preconception exposure to environmental factors”</a:t>
            </a:r>
            <a:endParaRPr lang="en-US" sz="1733" i="1" dirty="0">
              <a:solidFill>
                <a:srgbClr val="0070C0"/>
              </a:solidFill>
              <a:cs typeface="Calibri"/>
            </a:endParaRPr>
          </a:p>
        </p:txBody>
      </p:sp>
      <p:sp>
        <p:nvSpPr>
          <p:cNvPr id="17" name="TextBox 16">
            <a:extLst>
              <a:ext uri="{FF2B5EF4-FFF2-40B4-BE49-F238E27FC236}">
                <a16:creationId xmlns:a16="http://schemas.microsoft.com/office/drawing/2014/main" id="{719B8A68-D32E-4C39-82C4-0B15E586A61F}"/>
              </a:ext>
            </a:extLst>
          </p:cNvPr>
          <p:cNvSpPr txBox="1"/>
          <p:nvPr/>
        </p:nvSpPr>
        <p:spPr>
          <a:xfrm>
            <a:off x="1816756" y="1701800"/>
            <a:ext cx="4720827" cy="2779735"/>
          </a:xfrm>
          <a:prstGeom prst="rect">
            <a:avLst/>
          </a:prstGeom>
          <a:noFill/>
        </p:spPr>
        <p:txBody>
          <a:bodyPr wrap="square" rtlCol="0">
            <a:spAutoFit/>
          </a:bodyPr>
          <a:lstStyle/>
          <a:p>
            <a:r>
              <a:rPr lang="en-US" sz="1733" b="1" dirty="0">
                <a:ea typeface="+mn-lt"/>
                <a:cs typeface="+mn-lt"/>
              </a:rPr>
              <a:t>Amy Padula, PhD</a:t>
            </a:r>
            <a:endParaRPr lang="en-US" sz="1733" dirty="0">
              <a:cs typeface="Calibri"/>
            </a:endParaRPr>
          </a:p>
          <a:p>
            <a:r>
              <a:rPr lang="en-US" sz="1733" dirty="0">
                <a:ea typeface="+mn-lt"/>
                <a:cs typeface="+mn-lt"/>
              </a:rPr>
              <a:t>Associate Professor, UCSF</a:t>
            </a:r>
            <a:endParaRPr lang="en-US" sz="1733" dirty="0">
              <a:cs typeface="Calibri"/>
            </a:endParaRPr>
          </a:p>
          <a:p>
            <a:r>
              <a:rPr lang="en-US" sz="1733" dirty="0">
                <a:ea typeface="+mn-lt"/>
                <a:cs typeface="+mn-lt"/>
              </a:rPr>
              <a:t>Dept. of Ob/Gyn &amp; Reproductive Science</a:t>
            </a:r>
            <a:endParaRPr lang="en-US" sz="1733" dirty="0">
              <a:cs typeface="Calibri"/>
            </a:endParaRPr>
          </a:p>
          <a:p>
            <a:r>
              <a:rPr lang="en-US" sz="1733" dirty="0">
                <a:ea typeface="+mn-lt"/>
                <a:cs typeface="+mn-lt"/>
              </a:rPr>
              <a:t>Stephanie Gaw, MD, PhD (co-I)</a:t>
            </a:r>
            <a:endParaRPr lang="en-US" sz="1733" dirty="0">
              <a:cs typeface="Calibri"/>
            </a:endParaRPr>
          </a:p>
          <a:p>
            <a:r>
              <a:rPr lang="en-US" sz="1733" dirty="0">
                <a:ea typeface="+mn-lt"/>
                <a:cs typeface="+mn-lt"/>
              </a:rPr>
              <a:t>Joshua Robinson, PhD (co-I)</a:t>
            </a:r>
          </a:p>
          <a:p>
            <a:r>
              <a:rPr lang="en-US" sz="1733" b="1" dirty="0">
                <a:solidFill>
                  <a:srgbClr val="1F8BCA"/>
                </a:solidFill>
              </a:rPr>
              <a:t>ENVIRONMENTAL HEALTH PILOT PROJECT</a:t>
            </a:r>
            <a:endParaRPr lang="en-US" sz="1733" dirty="0">
              <a:solidFill>
                <a:srgbClr val="1F8BCA"/>
              </a:solidFill>
              <a:cs typeface="Calibri"/>
            </a:endParaRPr>
          </a:p>
          <a:p>
            <a:endParaRPr lang="en-US" sz="1733" dirty="0">
              <a:solidFill>
                <a:srgbClr val="1F8BCA"/>
              </a:solidFill>
              <a:ea typeface="+mn-lt"/>
              <a:cs typeface="+mn-lt"/>
            </a:endParaRPr>
          </a:p>
          <a:p>
            <a:r>
              <a:rPr lang="en-US" sz="1733" i="1" dirty="0">
                <a:solidFill>
                  <a:srgbClr val="1F8BCA"/>
                </a:solidFill>
                <a:ea typeface="+mn-lt"/>
                <a:cs typeface="+mn-lt"/>
              </a:rPr>
              <a:t>"Wildfire smoke in pregnant people in San Francisco Bay Area</a:t>
            </a:r>
            <a:r>
              <a:rPr lang="en-US" sz="1733" i="1" dirty="0">
                <a:solidFill>
                  <a:srgbClr val="0070C0"/>
                </a:solidFill>
                <a:ea typeface="+mn-lt"/>
                <a:cs typeface="+mn-lt"/>
              </a:rPr>
              <a:t>" </a:t>
            </a:r>
            <a:endParaRPr lang="en-US" sz="1733" dirty="0">
              <a:cs typeface="Calibri"/>
            </a:endParaRPr>
          </a:p>
          <a:p>
            <a:endParaRPr lang="en-US" sz="1867" dirty="0"/>
          </a:p>
        </p:txBody>
      </p:sp>
      <p:sp>
        <p:nvSpPr>
          <p:cNvPr id="18" name="TextBox 17">
            <a:extLst>
              <a:ext uri="{FF2B5EF4-FFF2-40B4-BE49-F238E27FC236}">
                <a16:creationId xmlns:a16="http://schemas.microsoft.com/office/drawing/2014/main" id="{CBE078DF-F3AE-41A2-AD49-28372031FEDB}"/>
              </a:ext>
            </a:extLst>
          </p:cNvPr>
          <p:cNvSpPr txBox="1"/>
          <p:nvPr/>
        </p:nvSpPr>
        <p:spPr>
          <a:xfrm>
            <a:off x="7707367" y="1616496"/>
            <a:ext cx="4700509" cy="2513060"/>
          </a:xfrm>
          <a:prstGeom prst="rect">
            <a:avLst/>
          </a:prstGeom>
          <a:noFill/>
        </p:spPr>
        <p:txBody>
          <a:bodyPr wrap="square" rtlCol="0">
            <a:spAutoFit/>
          </a:bodyPr>
          <a:lstStyle/>
          <a:p>
            <a:r>
              <a:rPr lang="en-US" sz="1733" b="1" dirty="0">
                <a:ea typeface="+mn-lt"/>
                <a:cs typeface="+mn-lt"/>
              </a:rPr>
              <a:t>Aras Mattis, MD, PhD</a:t>
            </a:r>
            <a:endParaRPr lang="en-US" sz="1733" dirty="0">
              <a:cs typeface="Calibri"/>
            </a:endParaRPr>
          </a:p>
          <a:p>
            <a:r>
              <a:rPr lang="en-US" sz="1733" dirty="0">
                <a:ea typeface="+mn-lt"/>
                <a:cs typeface="+mn-lt"/>
              </a:rPr>
              <a:t>Assistant Professor, UCSF</a:t>
            </a:r>
            <a:endParaRPr lang="en-US" sz="1733" dirty="0">
              <a:cs typeface="Calibri"/>
            </a:endParaRPr>
          </a:p>
          <a:p>
            <a:r>
              <a:rPr lang="en-US" sz="1733" dirty="0">
                <a:ea typeface="+mn-lt"/>
                <a:cs typeface="+mn-lt"/>
              </a:rPr>
              <a:t>Dept. of Pathology</a:t>
            </a:r>
            <a:endParaRPr lang="en-US" sz="1733" dirty="0">
              <a:cs typeface="Calibri"/>
            </a:endParaRPr>
          </a:p>
          <a:p>
            <a:r>
              <a:rPr lang="en-US" sz="1733" dirty="0">
                <a:ea typeface="+mn-lt"/>
                <a:cs typeface="+mn-lt"/>
              </a:rPr>
              <a:t>Joshua Robinson, PhD (co-I)</a:t>
            </a:r>
            <a:endParaRPr lang="en-US" sz="1733" dirty="0">
              <a:cs typeface="Calibri"/>
            </a:endParaRPr>
          </a:p>
          <a:p>
            <a:r>
              <a:rPr lang="en-US" sz="1733" b="1" dirty="0">
                <a:solidFill>
                  <a:srgbClr val="1F8BCA"/>
                </a:solidFill>
              </a:rPr>
              <a:t>ENVIRONMENTAL HEALTH PILOT PROJECT</a:t>
            </a:r>
            <a:endParaRPr lang="en-US" sz="1733" dirty="0">
              <a:solidFill>
                <a:srgbClr val="1F8BCA"/>
              </a:solidFill>
              <a:ea typeface="+mn-lt"/>
              <a:cs typeface="+mn-lt"/>
            </a:endParaRPr>
          </a:p>
          <a:p>
            <a:endParaRPr lang="en-US" sz="1733" b="1" i="1" dirty="0">
              <a:solidFill>
                <a:srgbClr val="1F8BCA"/>
              </a:solidFill>
              <a:ea typeface="+mn-lt"/>
              <a:cs typeface="+mn-lt"/>
            </a:endParaRPr>
          </a:p>
          <a:p>
            <a:r>
              <a:rPr lang="en-US" sz="1733" i="1" dirty="0">
                <a:solidFill>
                  <a:srgbClr val="1F8BCA"/>
                </a:solidFill>
                <a:ea typeface="+mn-lt"/>
                <a:cs typeface="+mn-lt"/>
              </a:rPr>
              <a:t>"Environmental Chemical Exposures and Fetal Liver Developmental Toxicity”</a:t>
            </a:r>
            <a:endParaRPr lang="en-US" sz="1733" dirty="0">
              <a:solidFill>
                <a:srgbClr val="1F8BCA"/>
              </a:solidFill>
              <a:cs typeface="Calibri"/>
            </a:endParaRPr>
          </a:p>
          <a:p>
            <a:endParaRPr lang="en-US" sz="1867" dirty="0"/>
          </a:p>
        </p:txBody>
      </p:sp>
      <p:sp>
        <p:nvSpPr>
          <p:cNvPr id="20" name="Title 19">
            <a:extLst>
              <a:ext uri="{FF2B5EF4-FFF2-40B4-BE49-F238E27FC236}">
                <a16:creationId xmlns:a16="http://schemas.microsoft.com/office/drawing/2014/main" id="{3C06DD37-53E5-4B0F-84C6-5F0A167AAB33}"/>
              </a:ext>
            </a:extLst>
          </p:cNvPr>
          <p:cNvSpPr>
            <a:spLocks noGrp="1"/>
          </p:cNvSpPr>
          <p:nvPr>
            <p:ph type="title"/>
          </p:nvPr>
        </p:nvSpPr>
        <p:spPr>
          <a:xfrm>
            <a:off x="598426" y="482600"/>
            <a:ext cx="9967975" cy="990600"/>
          </a:xfrm>
        </p:spPr>
        <p:txBody>
          <a:bodyPr/>
          <a:lstStyle/>
          <a:p>
            <a:r>
              <a:rPr lang="en-US" dirty="0"/>
              <a:t>Pilot Project Awardees</a:t>
            </a:r>
          </a:p>
        </p:txBody>
      </p:sp>
      <p:pic>
        <p:nvPicPr>
          <p:cNvPr id="10" name="Picture 9">
            <a:extLst>
              <a:ext uri="{FF2B5EF4-FFF2-40B4-BE49-F238E27FC236}">
                <a16:creationId xmlns:a16="http://schemas.microsoft.com/office/drawing/2014/main" id="{CA0F9E71-09F1-4B6B-A95F-EA5D5435EE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3" r="4526"/>
          <a:stretch/>
        </p:blipFill>
        <p:spPr>
          <a:xfrm>
            <a:off x="134853" y="4312246"/>
            <a:ext cx="1623763" cy="2257029"/>
          </a:xfrm>
          <a:prstGeom prst="rect">
            <a:avLst/>
          </a:prstGeom>
        </p:spPr>
      </p:pic>
      <p:sp>
        <p:nvSpPr>
          <p:cNvPr id="12" name="TextBox 11">
            <a:extLst>
              <a:ext uri="{FF2B5EF4-FFF2-40B4-BE49-F238E27FC236}">
                <a16:creationId xmlns:a16="http://schemas.microsoft.com/office/drawing/2014/main" id="{B073249F-3398-4EA4-9A21-4BBEC7F99A62}"/>
              </a:ext>
            </a:extLst>
          </p:cNvPr>
          <p:cNvSpPr txBox="1"/>
          <p:nvPr/>
        </p:nvSpPr>
        <p:spPr>
          <a:xfrm>
            <a:off x="7765143" y="4168616"/>
            <a:ext cx="4700509" cy="2779735"/>
          </a:xfrm>
          <a:prstGeom prst="rect">
            <a:avLst/>
          </a:prstGeom>
          <a:noFill/>
        </p:spPr>
        <p:txBody>
          <a:bodyPr wrap="square" rtlCol="0">
            <a:spAutoFit/>
          </a:bodyPr>
          <a:lstStyle/>
          <a:p>
            <a:r>
              <a:rPr lang="en-US" sz="1733" b="1" dirty="0"/>
              <a:t>Max Aung, PhD, MPH</a:t>
            </a:r>
          </a:p>
          <a:p>
            <a:r>
              <a:rPr lang="en-US" sz="1733" dirty="0"/>
              <a:t>Associate Research Scientist, UCSF</a:t>
            </a:r>
          </a:p>
          <a:p>
            <a:r>
              <a:rPr lang="en-US" sz="1733" dirty="0">
                <a:ea typeface="+mn-lt"/>
                <a:cs typeface="+mn-lt"/>
              </a:rPr>
              <a:t>Dept. of Ob/Gyn &amp; Reproductive Science</a:t>
            </a:r>
            <a:endParaRPr lang="en-US" sz="1733" dirty="0">
              <a:ea typeface="+mn-lt"/>
              <a:cs typeface="Calibri"/>
            </a:endParaRPr>
          </a:p>
          <a:p>
            <a:r>
              <a:rPr lang="en-US" sz="1733" b="1" dirty="0">
                <a:solidFill>
                  <a:srgbClr val="1F8BCA"/>
                </a:solidFill>
              </a:rPr>
              <a:t>CANCER &amp; ENVIRONMENTAL HEALTH PILOT PROJECT</a:t>
            </a:r>
            <a:endParaRPr lang="en-US" sz="1733" dirty="0">
              <a:solidFill>
                <a:srgbClr val="1F8BCA"/>
              </a:solidFill>
              <a:ea typeface="+mn-lt"/>
              <a:cs typeface="+mn-lt"/>
            </a:endParaRPr>
          </a:p>
          <a:p>
            <a:endParaRPr lang="en-US" sz="1733" b="1" i="1" dirty="0">
              <a:solidFill>
                <a:srgbClr val="1F8BCA"/>
              </a:solidFill>
              <a:ea typeface="+mn-lt"/>
              <a:cs typeface="+mn-lt"/>
            </a:endParaRPr>
          </a:p>
          <a:p>
            <a:r>
              <a:rPr lang="en-US" sz="1733" i="1" dirty="0">
                <a:solidFill>
                  <a:srgbClr val="1F8BCA"/>
                </a:solidFill>
                <a:ea typeface="+mn-lt"/>
                <a:cs typeface="+mn-lt"/>
              </a:rPr>
              <a:t>"Multi-pollutant profiles of hormonally mediated cancers and endogenous hormones in men and women” </a:t>
            </a:r>
            <a:endParaRPr lang="en-US" sz="1733" dirty="0">
              <a:solidFill>
                <a:srgbClr val="1F8BCA"/>
              </a:solidFill>
              <a:cs typeface="Calibri"/>
            </a:endParaRPr>
          </a:p>
          <a:p>
            <a:endParaRPr lang="en-US" sz="1867" dirty="0"/>
          </a:p>
        </p:txBody>
      </p:sp>
      <p:pic>
        <p:nvPicPr>
          <p:cNvPr id="3" name="Picture 2">
            <a:extLst>
              <a:ext uri="{FF2B5EF4-FFF2-40B4-BE49-F238E27FC236}">
                <a16:creationId xmlns:a16="http://schemas.microsoft.com/office/drawing/2014/main" id="{19AF17F1-7700-4883-A4D8-C0B424401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72" r="16072"/>
          <a:stretch/>
        </p:blipFill>
        <p:spPr>
          <a:xfrm>
            <a:off x="6113807" y="4289019"/>
            <a:ext cx="1535288" cy="2244219"/>
          </a:xfrm>
          <a:prstGeom prst="rect">
            <a:avLst/>
          </a:prstGeom>
        </p:spPr>
      </p:pic>
    </p:spTree>
    <p:extLst>
      <p:ext uri="{BB962C8B-B14F-4D97-AF65-F5344CB8AC3E}">
        <p14:creationId xmlns:p14="http://schemas.microsoft.com/office/powerpoint/2010/main" val="138639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CAB0-73DA-4819-989C-81673BAEA1D5}"/>
              </a:ext>
            </a:extLst>
          </p:cNvPr>
          <p:cNvSpPr>
            <a:spLocks noGrp="1"/>
          </p:cNvSpPr>
          <p:nvPr>
            <p:ph type="title"/>
          </p:nvPr>
        </p:nvSpPr>
        <p:spPr/>
        <p:txBody>
          <a:bodyPr/>
          <a:lstStyle/>
          <a:p>
            <a:endParaRPr lang="en-US" dirty="0"/>
          </a:p>
        </p:txBody>
      </p:sp>
      <p:pic>
        <p:nvPicPr>
          <p:cNvPr id="4" name="Picture 3" descr="A view of a city at sunset&#10;&#10;Description automatically generated">
            <a:extLst>
              <a:ext uri="{FF2B5EF4-FFF2-40B4-BE49-F238E27FC236}">
                <a16:creationId xmlns:a16="http://schemas.microsoft.com/office/drawing/2014/main" id="{5A1318FB-365E-4D00-8F2A-65968D7C8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819" y="1951404"/>
            <a:ext cx="7291181" cy="4857749"/>
          </a:xfrm>
          <a:prstGeom prst="rect">
            <a:avLst/>
          </a:prstGeom>
        </p:spPr>
      </p:pic>
      <p:pic>
        <p:nvPicPr>
          <p:cNvPr id="5" name="Picture 4">
            <a:extLst>
              <a:ext uri="{FF2B5EF4-FFF2-40B4-BE49-F238E27FC236}">
                <a16:creationId xmlns:a16="http://schemas.microsoft.com/office/drawing/2014/main" id="{9C369001-401C-0D4A-B802-2D2EF04D3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26" y="907775"/>
            <a:ext cx="4302393" cy="5736525"/>
          </a:xfrm>
          <a:prstGeom prst="rect">
            <a:avLst/>
          </a:prstGeom>
        </p:spPr>
      </p:pic>
    </p:spTree>
    <p:extLst>
      <p:ext uri="{BB962C8B-B14F-4D97-AF65-F5344CB8AC3E}">
        <p14:creationId xmlns:p14="http://schemas.microsoft.com/office/powerpoint/2010/main" val="220980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8A46C-B2A5-45A5-8D98-DEFB40D0DEB1}"/>
              </a:ext>
            </a:extLst>
          </p:cNvPr>
          <p:cNvSpPr>
            <a:spLocks noGrp="1"/>
          </p:cNvSpPr>
          <p:nvPr>
            <p:ph type="title"/>
          </p:nvPr>
        </p:nvSpPr>
        <p:spPr/>
        <p:txBody>
          <a:bodyPr/>
          <a:lstStyle/>
          <a:p>
            <a:r>
              <a:rPr lang="en-US" dirty="0"/>
              <a:t>Expanding Importance &amp; Role of EaRTH</a:t>
            </a:r>
          </a:p>
        </p:txBody>
      </p:sp>
      <p:graphicFrame>
        <p:nvGraphicFramePr>
          <p:cNvPr id="2" name="Diagram 1">
            <a:extLst>
              <a:ext uri="{FF2B5EF4-FFF2-40B4-BE49-F238E27FC236}">
                <a16:creationId xmlns:a16="http://schemas.microsoft.com/office/drawing/2014/main" id="{66F25E6C-3432-420B-9BD7-D5299CD95EBB}"/>
              </a:ext>
            </a:extLst>
          </p:cNvPr>
          <p:cNvGraphicFramePr/>
          <p:nvPr/>
        </p:nvGraphicFramePr>
        <p:xfrm>
          <a:off x="3438721" y="1498600"/>
          <a:ext cx="5475904" cy="386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B863D121-7098-47AA-912E-DD1748346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9599" y="3026953"/>
            <a:ext cx="1127563" cy="1127563"/>
          </a:xfrm>
          <a:prstGeom prst="ellipse">
            <a:avLst/>
          </a:prstGeom>
        </p:spPr>
      </p:pic>
      <p:sp>
        <p:nvSpPr>
          <p:cNvPr id="4" name="Callout: Bent Line 3">
            <a:extLst>
              <a:ext uri="{FF2B5EF4-FFF2-40B4-BE49-F238E27FC236}">
                <a16:creationId xmlns:a16="http://schemas.microsoft.com/office/drawing/2014/main" id="{FC2B6E31-3492-4038-9E1C-F5646179B40C}"/>
              </a:ext>
            </a:extLst>
          </p:cNvPr>
          <p:cNvSpPr/>
          <p:nvPr/>
        </p:nvSpPr>
        <p:spPr>
          <a:xfrm rot="20712579">
            <a:off x="449113" y="1934201"/>
            <a:ext cx="2845483" cy="2700393"/>
          </a:xfrm>
          <a:prstGeom prst="borderCallout2">
            <a:avLst>
              <a:gd name="adj1" fmla="val 100860"/>
              <a:gd name="adj2" fmla="val 49301"/>
              <a:gd name="adj3" fmla="val 122790"/>
              <a:gd name="adj4" fmla="val 110767"/>
              <a:gd name="adj5" fmla="val 116549"/>
              <a:gd name="adj6" fmla="val 12018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buFont typeface="Arial" panose="020B0604020202020204" pitchFamily="34" charset="0"/>
              <a:buChar char="•"/>
            </a:pPr>
            <a:r>
              <a:rPr lang="en-US" sz="1867" dirty="0"/>
              <a:t>EJ Bootcamp with Columbia</a:t>
            </a:r>
          </a:p>
          <a:p>
            <a:pPr marL="121917" indent="-121917">
              <a:buFont typeface="Arial" panose="020B0604020202020204" pitchFamily="34" charset="0"/>
              <a:buChar char="•"/>
            </a:pPr>
            <a:r>
              <a:rPr lang="en-US" sz="1867" dirty="0"/>
              <a:t>EJ and Human Health: Creating Systemic Solutions Mini-Medical School</a:t>
            </a:r>
          </a:p>
          <a:p>
            <a:pPr marL="121917" indent="-121917">
              <a:buFont typeface="Arial" panose="020B0604020202020204" pitchFamily="34" charset="0"/>
              <a:buChar char="•"/>
            </a:pPr>
            <a:r>
              <a:rPr lang="en-US" sz="1867" dirty="0"/>
              <a:t>U01 &amp; NIEHS CBCRP EJ grant application support</a:t>
            </a:r>
          </a:p>
          <a:p>
            <a:pPr marL="121917" indent="-121917">
              <a:buFont typeface="Arial" panose="020B0604020202020204" pitchFamily="34" charset="0"/>
              <a:buChar char="•"/>
            </a:pPr>
            <a:endParaRPr lang="en-US" sz="1867" dirty="0"/>
          </a:p>
        </p:txBody>
      </p:sp>
      <p:sp>
        <p:nvSpPr>
          <p:cNvPr id="6" name="Callout: Bent Line 5">
            <a:extLst>
              <a:ext uri="{FF2B5EF4-FFF2-40B4-BE49-F238E27FC236}">
                <a16:creationId xmlns:a16="http://schemas.microsoft.com/office/drawing/2014/main" id="{AD918B73-85F4-4647-8CBB-C0DD9D4C087B}"/>
              </a:ext>
            </a:extLst>
          </p:cNvPr>
          <p:cNvSpPr/>
          <p:nvPr/>
        </p:nvSpPr>
        <p:spPr>
          <a:xfrm rot="241084">
            <a:off x="8977464" y="1599944"/>
            <a:ext cx="2845483" cy="1893425"/>
          </a:xfrm>
          <a:prstGeom prst="borderCallout2">
            <a:avLst>
              <a:gd name="adj1" fmla="val 42333"/>
              <a:gd name="adj2" fmla="val 20"/>
              <a:gd name="adj3" fmla="val 31835"/>
              <a:gd name="adj4" fmla="val -18007"/>
              <a:gd name="adj5" fmla="val 41928"/>
              <a:gd name="adj6" fmla="val -6374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buFont typeface="Arial" panose="020B0604020202020204" pitchFamily="34" charset="0"/>
              <a:buChar char="•"/>
            </a:pPr>
            <a:r>
              <a:rPr lang="en-US" sz="1867" dirty="0"/>
              <a:t>FIGO &amp; HEAL infographics</a:t>
            </a:r>
          </a:p>
          <a:p>
            <a:pPr marL="121917" indent="-121917">
              <a:buFont typeface="Arial" panose="020B0604020202020204" pitchFamily="34" charset="0"/>
              <a:buChar char="•"/>
            </a:pPr>
            <a:r>
              <a:rPr lang="en-US" sz="1867" dirty="0"/>
              <a:t>EH + cross-disciplinary collaborations (cancer, diabetes)</a:t>
            </a:r>
          </a:p>
          <a:p>
            <a:pPr marL="121917" indent="-121917">
              <a:buFont typeface="Arial" panose="020B0604020202020204" pitchFamily="34" charset="0"/>
              <a:buChar char="•"/>
            </a:pPr>
            <a:r>
              <a:rPr lang="en-US" sz="1867" dirty="0"/>
              <a:t>CHE Generation Chemical Series</a:t>
            </a:r>
          </a:p>
        </p:txBody>
      </p:sp>
      <p:sp>
        <p:nvSpPr>
          <p:cNvPr id="7" name="Callout: Bent Line 6">
            <a:extLst>
              <a:ext uri="{FF2B5EF4-FFF2-40B4-BE49-F238E27FC236}">
                <a16:creationId xmlns:a16="http://schemas.microsoft.com/office/drawing/2014/main" id="{55F4FF6C-7922-4447-BB9C-82D1FC56BE6D}"/>
              </a:ext>
            </a:extLst>
          </p:cNvPr>
          <p:cNvSpPr/>
          <p:nvPr/>
        </p:nvSpPr>
        <p:spPr>
          <a:xfrm>
            <a:off x="1727200" y="5407327"/>
            <a:ext cx="9102707" cy="1259131"/>
          </a:xfrm>
          <a:prstGeom prst="borderCallout2">
            <a:avLst>
              <a:gd name="adj1" fmla="val 56407"/>
              <a:gd name="adj2" fmla="val 98871"/>
              <a:gd name="adj3" fmla="val -15863"/>
              <a:gd name="adj4" fmla="val 106422"/>
              <a:gd name="adj5" fmla="val -56892"/>
              <a:gd name="adj6" fmla="val 69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buFont typeface="Arial" panose="020B0604020202020204" pitchFamily="34" charset="0"/>
              <a:buChar char="•"/>
            </a:pPr>
            <a:r>
              <a:rPr lang="en-US" sz="1867" dirty="0"/>
              <a:t>FIGO Climate Paper – Accepted, In Press</a:t>
            </a:r>
          </a:p>
          <a:p>
            <a:pPr marL="121917" indent="-121917">
              <a:buFont typeface="Arial" panose="020B0604020202020204" pitchFamily="34" charset="0"/>
              <a:buChar char="•"/>
            </a:pPr>
            <a:r>
              <a:rPr lang="en-US" sz="1867" dirty="0"/>
              <a:t>Provided funding under Innovation Awards (Mentored Clinician and Mentored Ob/Gyn)</a:t>
            </a:r>
          </a:p>
          <a:p>
            <a:pPr marL="731502" lvl="1" indent="-121917">
              <a:buFont typeface="Arial" panose="020B0604020202020204" pitchFamily="34" charset="0"/>
              <a:buChar char="•"/>
            </a:pPr>
            <a:r>
              <a:rPr lang="en-US" sz="1867" dirty="0"/>
              <a:t>Climate &amp; Mental Health Infographic </a:t>
            </a:r>
          </a:p>
          <a:p>
            <a:pPr marL="731502" lvl="1" indent="-121917">
              <a:buFont typeface="Arial" panose="020B0604020202020204" pitchFamily="34" charset="0"/>
              <a:buChar char="•"/>
            </a:pPr>
            <a:r>
              <a:rPr lang="en-US" sz="1867" dirty="0"/>
              <a:t>Association between extreme weather events and low birth weight in Nepal</a:t>
            </a:r>
          </a:p>
        </p:txBody>
      </p:sp>
    </p:spTree>
    <p:extLst>
      <p:ext uri="{BB962C8B-B14F-4D97-AF65-F5344CB8AC3E}">
        <p14:creationId xmlns:p14="http://schemas.microsoft.com/office/powerpoint/2010/main" val="210658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792" y="1219200"/>
            <a:ext cx="8482419" cy="3948676"/>
          </a:xfrm>
          <a:prstGeom prst="rect">
            <a:avLst/>
          </a:prstGeom>
        </p:spPr>
      </p:pic>
    </p:spTree>
    <p:extLst>
      <p:ext uri="{BB962C8B-B14F-4D97-AF65-F5344CB8AC3E}">
        <p14:creationId xmlns:p14="http://schemas.microsoft.com/office/powerpoint/2010/main" val="70985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08938A-862E-402D-AEA0-6484DE91B929}"/>
              </a:ext>
            </a:extLst>
          </p:cNvPr>
          <p:cNvPicPr>
            <a:picLocks noChangeAspect="1"/>
          </p:cNvPicPr>
          <p:nvPr/>
        </p:nvPicPr>
        <p:blipFill>
          <a:blip r:embed="rId2"/>
          <a:stretch>
            <a:fillRect/>
          </a:stretch>
        </p:blipFill>
        <p:spPr>
          <a:xfrm>
            <a:off x="1547422" y="1570650"/>
            <a:ext cx="5317400" cy="4294401"/>
          </a:xfrm>
          <a:prstGeom prst="rect">
            <a:avLst/>
          </a:prstGeom>
        </p:spPr>
      </p:pic>
      <p:sp>
        <p:nvSpPr>
          <p:cNvPr id="18" name="Title 17">
            <a:extLst>
              <a:ext uri="{FF2B5EF4-FFF2-40B4-BE49-F238E27FC236}">
                <a16:creationId xmlns:a16="http://schemas.microsoft.com/office/drawing/2014/main" id="{9878632F-221F-46B4-8F22-E90048BD3E1D}"/>
              </a:ext>
            </a:extLst>
          </p:cNvPr>
          <p:cNvSpPr>
            <a:spLocks noGrp="1"/>
          </p:cNvSpPr>
          <p:nvPr>
            <p:ph type="title" idx="4294967295"/>
          </p:nvPr>
        </p:nvSpPr>
        <p:spPr>
          <a:xfrm>
            <a:off x="1524000" y="965200"/>
            <a:ext cx="9120188" cy="742950"/>
          </a:xfrm>
        </p:spPr>
        <p:txBody>
          <a:bodyPr>
            <a:normAutofit/>
          </a:bodyPr>
          <a:lstStyle/>
          <a:p>
            <a:pPr algn="ctr"/>
            <a:r>
              <a:rPr lang="en-US" dirty="0"/>
              <a:t>Petro-chemical connection</a:t>
            </a:r>
          </a:p>
        </p:txBody>
      </p:sp>
      <p:sp>
        <p:nvSpPr>
          <p:cNvPr id="3" name="Slide Number Placeholder 2">
            <a:extLst>
              <a:ext uri="{FF2B5EF4-FFF2-40B4-BE49-F238E27FC236}">
                <a16:creationId xmlns:a16="http://schemas.microsoft.com/office/drawing/2014/main" id="{EB68A00E-7F86-482F-9F0B-7B9EDBB410F8}"/>
              </a:ext>
            </a:extLst>
          </p:cNvPr>
          <p:cNvSpPr>
            <a:spLocks noGrp="1"/>
          </p:cNvSpPr>
          <p:nvPr>
            <p:ph type="sldNum" sz="quarter" idx="4294967295"/>
          </p:nvPr>
        </p:nvSpPr>
        <p:spPr>
          <a:xfrm>
            <a:off x="8534400" y="80708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DAC6E-9E88-4709-A0F6-25D4CA1E543B}" type="slidenum">
              <a:rPr lang="en-US" smtClean="0"/>
              <a:pPr/>
              <a:t>19</a:t>
            </a:fld>
            <a:endParaRPr lang="en-US"/>
          </a:p>
        </p:txBody>
      </p:sp>
      <p:sp>
        <p:nvSpPr>
          <p:cNvPr id="9" name="Rectangle 8">
            <a:extLst>
              <a:ext uri="{FF2B5EF4-FFF2-40B4-BE49-F238E27FC236}">
                <a16:creationId xmlns:a16="http://schemas.microsoft.com/office/drawing/2014/main" id="{9C8E2F77-B338-47D6-96FC-C9CF5404D026}"/>
              </a:ext>
            </a:extLst>
          </p:cNvPr>
          <p:cNvSpPr/>
          <p:nvPr/>
        </p:nvSpPr>
        <p:spPr>
          <a:xfrm>
            <a:off x="3675971" y="3618759"/>
            <a:ext cx="1028700" cy="170334"/>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7AEF1152-169B-4C62-9861-CF47ADBEE35C}"/>
              </a:ext>
            </a:extLst>
          </p:cNvPr>
          <p:cNvSpPr txBox="1"/>
          <p:nvPr/>
        </p:nvSpPr>
        <p:spPr>
          <a:xfrm>
            <a:off x="3810000" y="3574974"/>
            <a:ext cx="1042864" cy="253916"/>
          </a:xfrm>
          <a:prstGeom prst="rect">
            <a:avLst/>
          </a:prstGeom>
          <a:noFill/>
        </p:spPr>
        <p:txBody>
          <a:bodyPr wrap="square" rtlCol="0">
            <a:spAutoFit/>
          </a:bodyPr>
          <a:lstStyle/>
          <a:p>
            <a:r>
              <a:rPr lang="en-US" sz="1050" dirty="0">
                <a:solidFill>
                  <a:schemeClr val="bg1">
                    <a:lumMod val="75000"/>
                  </a:schemeClr>
                </a:solidFill>
              </a:rPr>
              <a:t>Phthalates</a:t>
            </a:r>
          </a:p>
        </p:txBody>
      </p:sp>
      <p:sp>
        <p:nvSpPr>
          <p:cNvPr id="10" name="Oval 9">
            <a:extLst>
              <a:ext uri="{FF2B5EF4-FFF2-40B4-BE49-F238E27FC236}">
                <a16:creationId xmlns:a16="http://schemas.microsoft.com/office/drawing/2014/main" id="{6B03E66E-7D33-4EB0-A503-BDCA0CE96741}"/>
              </a:ext>
            </a:extLst>
          </p:cNvPr>
          <p:cNvSpPr/>
          <p:nvPr/>
        </p:nvSpPr>
        <p:spPr>
          <a:xfrm>
            <a:off x="3761696" y="3574974"/>
            <a:ext cx="857250"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479EA5C1-F763-4089-90B8-5E29B5E1E1A7}"/>
              </a:ext>
            </a:extLst>
          </p:cNvPr>
          <p:cNvPicPr>
            <a:picLocks noChangeAspect="1"/>
          </p:cNvPicPr>
          <p:nvPr/>
        </p:nvPicPr>
        <p:blipFill>
          <a:blip r:embed="rId3"/>
          <a:stretch>
            <a:fillRect/>
          </a:stretch>
        </p:blipFill>
        <p:spPr>
          <a:xfrm>
            <a:off x="5486585" y="4922477"/>
            <a:ext cx="4231374" cy="1046905"/>
          </a:xfrm>
          <a:prstGeom prst="rect">
            <a:avLst/>
          </a:prstGeom>
        </p:spPr>
      </p:pic>
      <p:pic>
        <p:nvPicPr>
          <p:cNvPr id="13" name="Picture 12">
            <a:extLst>
              <a:ext uri="{FF2B5EF4-FFF2-40B4-BE49-F238E27FC236}">
                <a16:creationId xmlns:a16="http://schemas.microsoft.com/office/drawing/2014/main" id="{C1ECC120-6332-412F-9FF6-B4DB28CB6B1B}"/>
              </a:ext>
            </a:extLst>
          </p:cNvPr>
          <p:cNvPicPr>
            <a:picLocks noChangeAspect="1"/>
          </p:cNvPicPr>
          <p:nvPr/>
        </p:nvPicPr>
        <p:blipFill>
          <a:blip r:embed="rId4"/>
          <a:stretch>
            <a:fillRect/>
          </a:stretch>
        </p:blipFill>
        <p:spPr>
          <a:xfrm>
            <a:off x="7788375" y="2169843"/>
            <a:ext cx="2326343" cy="914400"/>
          </a:xfrm>
          <a:prstGeom prst="rect">
            <a:avLst/>
          </a:prstGeom>
        </p:spPr>
      </p:pic>
      <p:pic>
        <p:nvPicPr>
          <p:cNvPr id="15" name="Picture 14" descr="A picture containing factory, sky, outdoor, building&#10;&#10;Description automatically generated">
            <a:extLst>
              <a:ext uri="{FF2B5EF4-FFF2-40B4-BE49-F238E27FC236}">
                <a16:creationId xmlns:a16="http://schemas.microsoft.com/office/drawing/2014/main" id="{A5CF177C-B7F9-4509-86F7-43EF648B7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0370" y="3084243"/>
            <a:ext cx="2694346" cy="1409700"/>
          </a:xfrm>
          <a:prstGeom prst="rect">
            <a:avLst/>
          </a:prstGeom>
        </p:spPr>
      </p:pic>
    </p:spTree>
    <p:extLst>
      <p:ext uri="{BB962C8B-B14F-4D97-AF65-F5344CB8AC3E}">
        <p14:creationId xmlns:p14="http://schemas.microsoft.com/office/powerpoint/2010/main" val="349913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756" b="8017"/>
          <a:stretch/>
        </p:blipFill>
        <p:spPr>
          <a:xfrm>
            <a:off x="-127000" y="650326"/>
            <a:ext cx="9347200" cy="2905332"/>
          </a:xfrm>
          <a:prstGeom prst="rect">
            <a:avLst/>
          </a:prstGeom>
        </p:spPr>
      </p:pic>
      <p:sp>
        <p:nvSpPr>
          <p:cNvPr id="6" name="Title 5">
            <a:extLst>
              <a:ext uri="{FF2B5EF4-FFF2-40B4-BE49-F238E27FC236}">
                <a16:creationId xmlns:a16="http://schemas.microsoft.com/office/drawing/2014/main" id="{DBDE1263-3B66-4EEA-9537-3F522D6E8386}"/>
              </a:ext>
            </a:extLst>
          </p:cNvPr>
          <p:cNvSpPr>
            <a:spLocks noGrp="1"/>
          </p:cNvSpPr>
          <p:nvPr>
            <p:ph type="title"/>
          </p:nvPr>
        </p:nvSpPr>
        <p:spPr>
          <a:xfrm>
            <a:off x="0" y="18065"/>
            <a:ext cx="9220200" cy="739390"/>
          </a:xfrm>
        </p:spPr>
        <p:txBody>
          <a:bodyPr>
            <a:normAutofit/>
          </a:bodyPr>
          <a:lstStyle/>
          <a:p>
            <a:r>
              <a:rPr lang="en-US" sz="4267" dirty="0">
                <a:solidFill>
                  <a:srgbClr val="002060"/>
                </a:solidFill>
                <a:latin typeface="Source Sans Pro" panose="020B0503030403020204" pitchFamily="34" charset="0"/>
                <a:ea typeface="Source Sans Pro" panose="020B0503030403020204" pitchFamily="34" charset="0"/>
              </a:rPr>
              <a:t>Our Children Could Be Healthier</a:t>
            </a:r>
          </a:p>
        </p:txBody>
      </p:sp>
      <p:sp>
        <p:nvSpPr>
          <p:cNvPr id="2" name="Slide Number Placeholder 1"/>
          <p:cNvSpPr>
            <a:spLocks noGrp="1"/>
          </p:cNvSpPr>
          <p:nvPr>
            <p:ph type="sldNum" sz="quarter" idx="12"/>
          </p:nvPr>
        </p:nvSpPr>
        <p:spPr>
          <a:xfrm>
            <a:off x="9347200" y="8475133"/>
            <a:ext cx="28448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5CDAC6E-9E88-4709-A0F6-25D4CA1E543B}" type="slidenum">
              <a:rPr lang="en-US" smtClean="0"/>
              <a:pPr/>
              <a:t>2</a:t>
            </a:fld>
            <a:endParaRPr lang="en-US" sz="1000" dirty="0"/>
          </a:p>
        </p:txBody>
      </p:sp>
      <p:sp>
        <p:nvSpPr>
          <p:cNvPr id="7" name="TextBox 6"/>
          <p:cNvSpPr txBox="1"/>
          <p:nvPr/>
        </p:nvSpPr>
        <p:spPr>
          <a:xfrm>
            <a:off x="272142" y="6561787"/>
            <a:ext cx="5283200" cy="215444"/>
          </a:xfrm>
          <a:prstGeom prst="rect">
            <a:avLst/>
          </a:prstGeom>
          <a:noFill/>
        </p:spPr>
        <p:txBody>
          <a:bodyPr wrap="square" rtlCol="0">
            <a:spAutoFit/>
          </a:bodyPr>
          <a:lstStyle/>
          <a:p>
            <a:r>
              <a:rPr lang="en-US" sz="800" dirty="0">
                <a:solidFill>
                  <a:schemeClr val="accent5">
                    <a:lumMod val="10000"/>
                  </a:schemeClr>
                </a:solidFill>
              </a:rPr>
              <a:t>2017Source: NIEHS/EPA Children’s Environmental Health and Disease Prevention Research Centers Impact Report </a:t>
            </a:r>
          </a:p>
        </p:txBody>
      </p:sp>
      <p:pic>
        <p:nvPicPr>
          <p:cNvPr id="5" name="Picture 4">
            <a:extLst>
              <a:ext uri="{FF2B5EF4-FFF2-40B4-BE49-F238E27FC236}">
                <a16:creationId xmlns:a16="http://schemas.microsoft.com/office/drawing/2014/main" id="{837E9A34-421F-484C-99BC-3FCA19D75A9C}"/>
              </a:ext>
            </a:extLst>
          </p:cNvPr>
          <p:cNvPicPr>
            <a:picLocks noChangeAspect="1"/>
          </p:cNvPicPr>
          <p:nvPr/>
        </p:nvPicPr>
        <p:blipFill>
          <a:blip r:embed="rId4"/>
          <a:stretch>
            <a:fillRect/>
          </a:stretch>
        </p:blipFill>
        <p:spPr>
          <a:xfrm>
            <a:off x="881742" y="2030472"/>
            <a:ext cx="9347200" cy="3236531"/>
          </a:xfrm>
          <a:prstGeom prst="rect">
            <a:avLst/>
          </a:prstGeom>
        </p:spPr>
      </p:pic>
      <p:pic>
        <p:nvPicPr>
          <p:cNvPr id="9" name="Picture 8">
            <a:extLst>
              <a:ext uri="{FF2B5EF4-FFF2-40B4-BE49-F238E27FC236}">
                <a16:creationId xmlns:a16="http://schemas.microsoft.com/office/drawing/2014/main" id="{E3A0DD61-7000-4017-A050-6EA2D58AC283}"/>
              </a:ext>
            </a:extLst>
          </p:cNvPr>
          <p:cNvPicPr>
            <a:picLocks noChangeAspect="1"/>
          </p:cNvPicPr>
          <p:nvPr/>
        </p:nvPicPr>
        <p:blipFill>
          <a:blip r:embed="rId5"/>
          <a:stretch>
            <a:fillRect/>
          </a:stretch>
        </p:blipFill>
        <p:spPr>
          <a:xfrm>
            <a:off x="1556657" y="3617113"/>
            <a:ext cx="10711543" cy="3214216"/>
          </a:xfrm>
          <a:prstGeom prst="rect">
            <a:avLst/>
          </a:prstGeom>
        </p:spPr>
      </p:pic>
      <p:sp>
        <p:nvSpPr>
          <p:cNvPr id="10" name="TextBox 9">
            <a:extLst>
              <a:ext uri="{FF2B5EF4-FFF2-40B4-BE49-F238E27FC236}">
                <a16:creationId xmlns:a16="http://schemas.microsoft.com/office/drawing/2014/main" id="{CABB9438-7557-4797-AF79-E19707EE004E}"/>
              </a:ext>
            </a:extLst>
          </p:cNvPr>
          <p:cNvSpPr txBox="1"/>
          <p:nvPr/>
        </p:nvSpPr>
        <p:spPr>
          <a:xfrm>
            <a:off x="5998029" y="6492875"/>
            <a:ext cx="5814862" cy="276999"/>
          </a:xfrm>
          <a:prstGeom prst="rect">
            <a:avLst/>
          </a:prstGeom>
          <a:noFill/>
        </p:spPr>
        <p:txBody>
          <a:bodyPr wrap="none" rtlCol="0">
            <a:spAutoFit/>
          </a:bodyPr>
          <a:lstStyle/>
          <a:p>
            <a:r>
              <a:rPr lang="en-US" sz="1200" dirty="0"/>
              <a:t>Science • 4 Oct 2019 • Vol 366, Issue 6461 &amp; N</a:t>
            </a:r>
            <a:r>
              <a:rPr lang="fr-FR" sz="1200" i="1" dirty="0" err="1">
                <a:hlinkClick r:id="rId6"/>
              </a:rPr>
              <a:t>ature</a:t>
            </a:r>
            <a:r>
              <a:rPr lang="fr-FR" sz="1200" dirty="0"/>
              <a:t> </a:t>
            </a:r>
            <a:r>
              <a:rPr lang="fr-FR" sz="1200" b="1" dirty="0"/>
              <a:t>volume 574</a:t>
            </a:r>
            <a:r>
              <a:rPr lang="fr-FR" sz="1200" dirty="0"/>
              <a:t>, pages 671–674 (2019)</a:t>
            </a:r>
            <a:r>
              <a:rPr lang="en-US" sz="1200" dirty="0"/>
              <a:t> - </a:t>
            </a:r>
          </a:p>
        </p:txBody>
      </p:sp>
    </p:spTree>
    <p:extLst>
      <p:ext uri="{BB962C8B-B14F-4D97-AF65-F5344CB8AC3E}">
        <p14:creationId xmlns:p14="http://schemas.microsoft.com/office/powerpoint/2010/main" val="113051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B57E-67D4-476D-B10B-4E20B56A22AB}"/>
              </a:ext>
            </a:extLst>
          </p:cNvPr>
          <p:cNvSpPr>
            <a:spLocks noGrp="1"/>
          </p:cNvSpPr>
          <p:nvPr>
            <p:ph type="title" idx="4294967295"/>
          </p:nvPr>
        </p:nvSpPr>
        <p:spPr>
          <a:xfrm>
            <a:off x="1524000" y="1143002"/>
            <a:ext cx="8991600" cy="809625"/>
          </a:xfrm>
        </p:spPr>
        <p:txBody>
          <a:bodyPr>
            <a:noAutofit/>
          </a:bodyPr>
          <a:lstStyle/>
          <a:p>
            <a:pPr algn="ctr"/>
            <a:r>
              <a:rPr lang="en-US" sz="2600" dirty="0"/>
              <a:t>Toxic Substances Control Act (TSCA) – law that governs  </a:t>
            </a:r>
            <a:r>
              <a:rPr lang="en-US" sz="2600" b="1" dirty="0"/>
              <a:t>~40,000 </a:t>
            </a:r>
            <a:r>
              <a:rPr lang="en-US" sz="2600" dirty="0"/>
              <a:t>industrial, commercial, consumer product chemicals</a:t>
            </a:r>
          </a:p>
        </p:txBody>
      </p:sp>
      <p:pic>
        <p:nvPicPr>
          <p:cNvPr id="4" name="Picture 3">
            <a:extLst>
              <a:ext uri="{FF2B5EF4-FFF2-40B4-BE49-F238E27FC236}">
                <a16:creationId xmlns:a16="http://schemas.microsoft.com/office/drawing/2014/main" id="{2EBC7CE3-C940-4C1E-9982-42D48BACF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202" y="2257549"/>
            <a:ext cx="1282861" cy="1282861"/>
          </a:xfrm>
          <a:prstGeom prst="rect">
            <a:avLst/>
          </a:prstGeom>
        </p:spPr>
      </p:pic>
      <p:pic>
        <p:nvPicPr>
          <p:cNvPr id="7" name="Picture 6">
            <a:extLst>
              <a:ext uri="{FF2B5EF4-FFF2-40B4-BE49-F238E27FC236}">
                <a16:creationId xmlns:a16="http://schemas.microsoft.com/office/drawing/2014/main" id="{51DD7E9C-78FE-4D2C-A943-6296D809EBE3}"/>
              </a:ext>
            </a:extLst>
          </p:cNvPr>
          <p:cNvPicPr>
            <a:picLocks noChangeAspect="1"/>
          </p:cNvPicPr>
          <p:nvPr/>
        </p:nvPicPr>
        <p:blipFill>
          <a:blip r:embed="rId4"/>
          <a:stretch>
            <a:fillRect/>
          </a:stretch>
        </p:blipFill>
        <p:spPr>
          <a:xfrm>
            <a:off x="4626255" y="2209800"/>
            <a:ext cx="1789845" cy="1580156"/>
          </a:xfrm>
          <a:prstGeom prst="rect">
            <a:avLst/>
          </a:prstGeom>
        </p:spPr>
      </p:pic>
      <p:pic>
        <p:nvPicPr>
          <p:cNvPr id="10" name="Picture 9">
            <a:extLst>
              <a:ext uri="{FF2B5EF4-FFF2-40B4-BE49-F238E27FC236}">
                <a16:creationId xmlns:a16="http://schemas.microsoft.com/office/drawing/2014/main" id="{59B516B9-0950-42C4-9A7B-5CFF7B55D2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2" y="2209802"/>
            <a:ext cx="1190169" cy="1601617"/>
          </a:xfrm>
          <a:prstGeom prst="rect">
            <a:avLst/>
          </a:prstGeom>
        </p:spPr>
      </p:pic>
      <p:pic>
        <p:nvPicPr>
          <p:cNvPr id="11" name="Picture 10">
            <a:extLst>
              <a:ext uri="{FF2B5EF4-FFF2-40B4-BE49-F238E27FC236}">
                <a16:creationId xmlns:a16="http://schemas.microsoft.com/office/drawing/2014/main" id="{DD3B401E-C524-4784-B74F-9C0815CB65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88022" y="2272158"/>
            <a:ext cx="1511956" cy="1206261"/>
          </a:xfrm>
          <a:prstGeom prst="rect">
            <a:avLst/>
          </a:prstGeom>
        </p:spPr>
      </p:pic>
      <p:pic>
        <p:nvPicPr>
          <p:cNvPr id="6" name="Picture 5">
            <a:extLst>
              <a:ext uri="{FF2B5EF4-FFF2-40B4-BE49-F238E27FC236}">
                <a16:creationId xmlns:a16="http://schemas.microsoft.com/office/drawing/2014/main" id="{852E0057-FA52-415D-AD2B-38ECC3DAE33E}"/>
              </a:ext>
            </a:extLst>
          </p:cNvPr>
          <p:cNvPicPr>
            <a:picLocks noChangeAspect="1"/>
          </p:cNvPicPr>
          <p:nvPr/>
        </p:nvPicPr>
        <p:blipFill>
          <a:blip r:embed="rId7"/>
          <a:stretch>
            <a:fillRect/>
          </a:stretch>
        </p:blipFill>
        <p:spPr>
          <a:xfrm>
            <a:off x="3276600" y="4126975"/>
            <a:ext cx="3026552" cy="1345134"/>
          </a:xfrm>
          <a:prstGeom prst="rect">
            <a:avLst/>
          </a:prstGeom>
        </p:spPr>
      </p:pic>
      <p:pic>
        <p:nvPicPr>
          <p:cNvPr id="12" name="Picture 11">
            <a:extLst>
              <a:ext uri="{FF2B5EF4-FFF2-40B4-BE49-F238E27FC236}">
                <a16:creationId xmlns:a16="http://schemas.microsoft.com/office/drawing/2014/main" id="{54B0AA1A-9095-4B8B-AF4A-A6BE831FC08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44250" y="3845195"/>
            <a:ext cx="1940296" cy="1947559"/>
          </a:xfrm>
          <a:prstGeom prst="rect">
            <a:avLst/>
          </a:prstGeom>
        </p:spPr>
      </p:pic>
    </p:spTree>
    <p:extLst>
      <p:ext uri="{BB962C8B-B14F-4D97-AF65-F5344CB8AC3E}">
        <p14:creationId xmlns:p14="http://schemas.microsoft.com/office/powerpoint/2010/main" val="88726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02F6AD-706F-8043-B127-45A667B6A0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4773" y="911710"/>
            <a:ext cx="6028208" cy="1922618"/>
          </a:xfrm>
          <a:prstGeom prst="rect">
            <a:avLst/>
          </a:prstGeom>
        </p:spPr>
      </p:pic>
      <p:sp>
        <p:nvSpPr>
          <p:cNvPr id="6" name="Rounded Rectangle 5">
            <a:extLst>
              <a:ext uri="{FF2B5EF4-FFF2-40B4-BE49-F238E27FC236}">
                <a16:creationId xmlns:a16="http://schemas.microsoft.com/office/drawing/2014/main" id="{8061A52D-71E2-CE4D-A99F-758F5F15EF91}"/>
              </a:ext>
            </a:extLst>
          </p:cNvPr>
          <p:cNvSpPr/>
          <p:nvPr/>
        </p:nvSpPr>
        <p:spPr>
          <a:xfrm>
            <a:off x="2018498" y="2861378"/>
            <a:ext cx="3291840" cy="1591846"/>
          </a:xfrm>
          <a:prstGeom prst="round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ounded Rectangle 6">
            <a:extLst>
              <a:ext uri="{FF2B5EF4-FFF2-40B4-BE49-F238E27FC236}">
                <a16:creationId xmlns:a16="http://schemas.microsoft.com/office/drawing/2014/main" id="{3C78B091-45DF-9B40-8E3D-7DFE2A0C544A}"/>
              </a:ext>
            </a:extLst>
          </p:cNvPr>
          <p:cNvSpPr/>
          <p:nvPr/>
        </p:nvSpPr>
        <p:spPr>
          <a:xfrm>
            <a:off x="2986238" y="3295719"/>
            <a:ext cx="2324100" cy="1157506"/>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E2B9A2DE-6AE6-D844-A008-48AB35B103B7}"/>
              </a:ext>
            </a:extLst>
          </p:cNvPr>
          <p:cNvSpPr txBox="1"/>
          <p:nvPr/>
        </p:nvSpPr>
        <p:spPr>
          <a:xfrm>
            <a:off x="2163278" y="2917189"/>
            <a:ext cx="2765052" cy="300082"/>
          </a:xfrm>
          <a:prstGeom prst="rect">
            <a:avLst/>
          </a:prstGeom>
          <a:noFill/>
        </p:spPr>
        <p:txBody>
          <a:bodyPr wrap="none" rtlCol="0">
            <a:spAutoFit/>
          </a:bodyPr>
          <a:lstStyle/>
          <a:p>
            <a:r>
              <a:rPr lang="en-US" sz="1350" dirty="0"/>
              <a:t>~80,000 chemical substances in total</a:t>
            </a:r>
          </a:p>
        </p:txBody>
      </p:sp>
      <p:sp>
        <p:nvSpPr>
          <p:cNvPr id="9" name="TextBox 8">
            <a:extLst>
              <a:ext uri="{FF2B5EF4-FFF2-40B4-BE49-F238E27FC236}">
                <a16:creationId xmlns:a16="http://schemas.microsoft.com/office/drawing/2014/main" id="{B5DF2B39-A920-EB4C-B162-46411A5D01B9}"/>
              </a:ext>
            </a:extLst>
          </p:cNvPr>
          <p:cNvSpPr txBox="1"/>
          <p:nvPr/>
        </p:nvSpPr>
        <p:spPr>
          <a:xfrm>
            <a:off x="3085298" y="3338958"/>
            <a:ext cx="2004060" cy="715581"/>
          </a:xfrm>
          <a:prstGeom prst="rect">
            <a:avLst/>
          </a:prstGeom>
          <a:noFill/>
        </p:spPr>
        <p:txBody>
          <a:bodyPr wrap="square" rtlCol="0">
            <a:spAutoFit/>
          </a:bodyPr>
          <a:lstStyle/>
          <a:p>
            <a:r>
              <a:rPr lang="en-US" sz="1350" dirty="0"/>
              <a:t>~40,000 chemical substances actively used in the US</a:t>
            </a:r>
          </a:p>
        </p:txBody>
      </p:sp>
      <p:sp>
        <p:nvSpPr>
          <p:cNvPr id="11" name="TextBox 10">
            <a:extLst>
              <a:ext uri="{FF2B5EF4-FFF2-40B4-BE49-F238E27FC236}">
                <a16:creationId xmlns:a16="http://schemas.microsoft.com/office/drawing/2014/main" id="{DCB5EE9F-71B5-1549-8A3A-FAB419A5CCD6}"/>
              </a:ext>
            </a:extLst>
          </p:cNvPr>
          <p:cNvSpPr txBox="1"/>
          <p:nvPr/>
        </p:nvSpPr>
        <p:spPr>
          <a:xfrm>
            <a:off x="5372504" y="2791678"/>
            <a:ext cx="2324099" cy="1962076"/>
          </a:xfrm>
          <a:prstGeom prst="rect">
            <a:avLst/>
          </a:prstGeom>
          <a:noFill/>
        </p:spPr>
        <p:txBody>
          <a:bodyPr wrap="square" rtlCol="0">
            <a:spAutoFit/>
          </a:bodyPr>
          <a:lstStyle/>
          <a:p>
            <a:r>
              <a:rPr lang="en-US" sz="1350" dirty="0"/>
              <a:t>The inventory does not include </a:t>
            </a:r>
          </a:p>
          <a:p>
            <a:r>
              <a:rPr lang="en-US" sz="1350" dirty="0"/>
              <a:t>Pesticides</a:t>
            </a:r>
          </a:p>
          <a:p>
            <a:r>
              <a:rPr lang="en-US" sz="1350" dirty="0"/>
              <a:t>Food additives</a:t>
            </a:r>
          </a:p>
          <a:p>
            <a:r>
              <a:rPr lang="en-US" sz="1350" dirty="0"/>
              <a:t>Drugs</a:t>
            </a:r>
          </a:p>
          <a:p>
            <a:r>
              <a:rPr lang="en-US" sz="1350" dirty="0"/>
              <a:t>Cosmetics</a:t>
            </a:r>
          </a:p>
          <a:p>
            <a:r>
              <a:rPr lang="en-US" sz="1350" dirty="0"/>
              <a:t>Tobacco products</a:t>
            </a:r>
          </a:p>
          <a:p>
            <a:r>
              <a:rPr lang="en-US" sz="1350" dirty="0"/>
              <a:t>Nuclear materials </a:t>
            </a:r>
          </a:p>
          <a:p>
            <a:r>
              <a:rPr lang="en-US" sz="1350" dirty="0"/>
              <a:t>Munitions</a:t>
            </a:r>
          </a:p>
        </p:txBody>
      </p:sp>
      <p:pic>
        <p:nvPicPr>
          <p:cNvPr id="10" name="Picture 9">
            <a:extLst>
              <a:ext uri="{FF2B5EF4-FFF2-40B4-BE49-F238E27FC236}">
                <a16:creationId xmlns:a16="http://schemas.microsoft.com/office/drawing/2014/main" id="{7E9CE0EC-BBA9-7A45-A0F9-E340BACD9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2254" y="4655078"/>
            <a:ext cx="6429273" cy="1187537"/>
          </a:xfrm>
          <a:prstGeom prst="rect">
            <a:avLst/>
          </a:prstGeom>
        </p:spPr>
      </p:pic>
      <p:sp>
        <p:nvSpPr>
          <p:cNvPr id="12" name="Rounded Rectangle 11">
            <a:extLst>
              <a:ext uri="{FF2B5EF4-FFF2-40B4-BE49-F238E27FC236}">
                <a16:creationId xmlns:a16="http://schemas.microsoft.com/office/drawing/2014/main" id="{F59D8218-9CEF-2042-A122-3F69AE648B1C}"/>
              </a:ext>
            </a:extLst>
          </p:cNvPr>
          <p:cNvSpPr/>
          <p:nvPr/>
        </p:nvSpPr>
        <p:spPr>
          <a:xfrm>
            <a:off x="4160320" y="4619645"/>
            <a:ext cx="2430379" cy="5937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8ED6E24-1990-6D4A-B31A-5A70F3C0A62B}"/>
              </a:ext>
            </a:extLst>
          </p:cNvPr>
          <p:cNvSpPr txBox="1"/>
          <p:nvPr/>
        </p:nvSpPr>
        <p:spPr>
          <a:xfrm>
            <a:off x="7898768" y="1791724"/>
            <a:ext cx="2566677" cy="715581"/>
          </a:xfrm>
          <a:prstGeom prst="rect">
            <a:avLst/>
          </a:prstGeom>
          <a:noFill/>
        </p:spPr>
        <p:txBody>
          <a:bodyPr wrap="square" rtlCol="0">
            <a:spAutoFit/>
          </a:bodyPr>
          <a:lstStyle/>
          <a:p>
            <a:r>
              <a:rPr lang="en-US" sz="1350" dirty="0"/>
              <a:t>Critical period of development with unique susceptibility to biological/chemical perturbations</a:t>
            </a:r>
          </a:p>
        </p:txBody>
      </p:sp>
      <p:pic>
        <p:nvPicPr>
          <p:cNvPr id="2" name="Picture 1">
            <a:extLst>
              <a:ext uri="{FF2B5EF4-FFF2-40B4-BE49-F238E27FC236}">
                <a16:creationId xmlns:a16="http://schemas.microsoft.com/office/drawing/2014/main" id="{31634796-0F37-704D-994F-8B15DB9994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1810" y="2585148"/>
            <a:ext cx="3013757" cy="2248006"/>
          </a:xfrm>
          <a:prstGeom prst="rect">
            <a:avLst/>
          </a:prstGeom>
        </p:spPr>
      </p:pic>
      <p:sp>
        <p:nvSpPr>
          <p:cNvPr id="15" name="TextBox 14">
            <a:extLst>
              <a:ext uri="{FF2B5EF4-FFF2-40B4-BE49-F238E27FC236}">
                <a16:creationId xmlns:a16="http://schemas.microsoft.com/office/drawing/2014/main" id="{1B8B9560-E4F3-A241-A0F3-398BF744365F}"/>
              </a:ext>
            </a:extLst>
          </p:cNvPr>
          <p:cNvSpPr txBox="1"/>
          <p:nvPr/>
        </p:nvSpPr>
        <p:spPr>
          <a:xfrm>
            <a:off x="4286541" y="1021917"/>
            <a:ext cx="6320687" cy="461665"/>
          </a:xfrm>
          <a:prstGeom prst="rect">
            <a:avLst/>
          </a:prstGeom>
          <a:noFill/>
        </p:spPr>
        <p:txBody>
          <a:bodyPr wrap="square" rtlCol="0">
            <a:spAutoFit/>
          </a:bodyPr>
          <a:lstStyle/>
          <a:p>
            <a:r>
              <a:rPr lang="en-US" sz="2400" b="1" dirty="0">
                <a:latin typeface="Posterama" panose="020B0504020200020000" pitchFamily="34" charset="0"/>
                <a:cs typeface="Posterama" panose="020B0504020200020000" pitchFamily="34" charset="0"/>
              </a:rPr>
              <a:t>How many chemicals are we exposed to?</a:t>
            </a:r>
          </a:p>
        </p:txBody>
      </p:sp>
      <p:sp>
        <p:nvSpPr>
          <p:cNvPr id="13" name="TextBox 12">
            <a:extLst>
              <a:ext uri="{FF2B5EF4-FFF2-40B4-BE49-F238E27FC236}">
                <a16:creationId xmlns:a16="http://schemas.microsoft.com/office/drawing/2014/main" id="{38303826-BEBF-7A47-A73B-8450E27B6283}"/>
              </a:ext>
            </a:extLst>
          </p:cNvPr>
          <p:cNvSpPr txBox="1"/>
          <p:nvPr/>
        </p:nvSpPr>
        <p:spPr>
          <a:xfrm>
            <a:off x="6947340" y="4971040"/>
            <a:ext cx="3778237" cy="507831"/>
          </a:xfrm>
          <a:prstGeom prst="rect">
            <a:avLst/>
          </a:prstGeom>
          <a:noFill/>
        </p:spPr>
        <p:txBody>
          <a:bodyPr wrap="square" rtlCol="0">
            <a:spAutoFit/>
          </a:bodyPr>
          <a:lstStyle/>
          <a:p>
            <a:r>
              <a:rPr lang="en-US" sz="1350" dirty="0"/>
              <a:t>Chemical manufacturers in the united states are allowed to self-regulate</a:t>
            </a:r>
          </a:p>
        </p:txBody>
      </p:sp>
    </p:spTree>
    <p:extLst>
      <p:ext uri="{BB962C8B-B14F-4D97-AF65-F5344CB8AC3E}">
        <p14:creationId xmlns:p14="http://schemas.microsoft.com/office/powerpoint/2010/main" val="192589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324601" y="1930134"/>
          <a:ext cx="4177240" cy="4046220"/>
        </p:xfrm>
        <a:graphic>
          <a:graphicData uri="http://schemas.openxmlformats.org/drawingml/2006/table">
            <a:tbl>
              <a:tblPr bandRow="1">
                <a:tableStyleId>{5C22544A-7EE6-4342-B048-85BDC9FD1C3A}</a:tableStyleId>
              </a:tblPr>
              <a:tblGrid>
                <a:gridCol w="2088620">
                  <a:extLst>
                    <a:ext uri="{9D8B030D-6E8A-4147-A177-3AD203B41FA5}">
                      <a16:colId xmlns:a16="http://schemas.microsoft.com/office/drawing/2014/main" val="2687576206"/>
                    </a:ext>
                  </a:extLst>
                </a:gridCol>
                <a:gridCol w="2088620">
                  <a:extLst>
                    <a:ext uri="{9D8B030D-6E8A-4147-A177-3AD203B41FA5}">
                      <a16:colId xmlns:a16="http://schemas.microsoft.com/office/drawing/2014/main" val="3444214984"/>
                    </a:ext>
                  </a:extLst>
                </a:gridCol>
              </a:tblGrid>
              <a:tr h="370840">
                <a:tc>
                  <a:txBody>
                    <a:bodyPr/>
                    <a:lstStyle/>
                    <a:p>
                      <a:pPr algn="l" fontAlgn="b"/>
                      <a:r>
                        <a:rPr lang="en-US" sz="1300" b="0" i="0" u="none" strike="noStrike" dirty="0">
                          <a:solidFill>
                            <a:srgbClr val="000000"/>
                          </a:solidFill>
                          <a:effectLst/>
                          <a:latin typeface="Calibri" panose="020F0502020204030204" pitchFamily="34" charset="0"/>
                        </a:rPr>
                        <a:t>p-Dichlorobenzene</a:t>
                      </a:r>
                    </a:p>
                  </a:txBody>
                  <a:tcPr marL="9525" marR="9525" marT="9525" marB="0" anchor="b">
                    <a:solidFill>
                      <a:schemeClr val="tx2">
                        <a:lumMod val="60000"/>
                        <a:lumOff val="4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Di-isobutyl phthalate (DIBP)</a:t>
                      </a:r>
                    </a:p>
                  </a:txBody>
                  <a:tcPr marL="9525" marR="9525" marT="9525" marB="0" anchor="ctr">
                    <a:solidFill>
                      <a:schemeClr val="accent6">
                        <a:lumMod val="60000"/>
                        <a:lumOff val="40000"/>
                      </a:schemeClr>
                    </a:solidFill>
                  </a:tcPr>
                </a:tc>
                <a:extLst>
                  <a:ext uri="{0D108BD9-81ED-4DB2-BD59-A6C34878D82A}">
                    <a16:rowId xmlns:a16="http://schemas.microsoft.com/office/drawing/2014/main" val="3069477672"/>
                  </a:ext>
                </a:extLst>
              </a:tr>
              <a:tr h="370840">
                <a:tc>
                  <a:txBody>
                    <a:bodyPr/>
                    <a:lstStyle/>
                    <a:p>
                      <a:pPr algn="l" fontAlgn="b"/>
                      <a:r>
                        <a:rPr lang="en-US" sz="1300" b="0" i="0" u="none" strike="noStrike" dirty="0">
                          <a:solidFill>
                            <a:srgbClr val="000000"/>
                          </a:solidFill>
                          <a:effectLst/>
                          <a:latin typeface="Calibri" panose="020F0502020204030204" pitchFamily="34" charset="0"/>
                        </a:rPr>
                        <a:t>1,2-Dichloroethane</a:t>
                      </a:r>
                    </a:p>
                  </a:txBody>
                  <a:tcPr marL="9525" marR="9525" marT="9525" marB="0" anchor="b">
                    <a:solidFill>
                      <a:schemeClr val="tx2">
                        <a:lumMod val="60000"/>
                        <a:lumOff val="40000"/>
                      </a:schemeClr>
                    </a:solidFill>
                  </a:tcPr>
                </a:tc>
                <a:tc>
                  <a:txBody>
                    <a:bodyPr/>
                    <a:lstStyle/>
                    <a:p>
                      <a:pPr algn="l" fontAlgn="ctr"/>
                      <a:r>
                        <a:rPr lang="en-US" sz="1300" b="0" i="0" u="none" strike="noStrike" dirty="0" err="1">
                          <a:solidFill>
                            <a:srgbClr val="000000"/>
                          </a:solidFill>
                          <a:effectLst/>
                          <a:latin typeface="Calibri" panose="020F0502020204030204" pitchFamily="34" charset="0"/>
                        </a:rPr>
                        <a:t>Dicyclohexyl</a:t>
                      </a:r>
                      <a:r>
                        <a:rPr lang="en-US" sz="1300" b="0" i="0" u="none" strike="noStrike" dirty="0">
                          <a:solidFill>
                            <a:srgbClr val="000000"/>
                          </a:solidFill>
                          <a:effectLst/>
                          <a:latin typeface="Calibri" panose="020F0502020204030204" pitchFamily="34" charset="0"/>
                        </a:rPr>
                        <a:t> phthalate</a:t>
                      </a:r>
                    </a:p>
                  </a:txBody>
                  <a:tcPr marL="9525" marR="9525" marT="9525" marB="0" anchor="ctr">
                    <a:solidFill>
                      <a:schemeClr val="accent6">
                        <a:lumMod val="60000"/>
                        <a:lumOff val="40000"/>
                      </a:schemeClr>
                    </a:solidFill>
                  </a:tcPr>
                </a:tc>
                <a:extLst>
                  <a:ext uri="{0D108BD9-81ED-4DB2-BD59-A6C34878D82A}">
                    <a16:rowId xmlns:a16="http://schemas.microsoft.com/office/drawing/2014/main" val="915771167"/>
                  </a:ext>
                </a:extLst>
              </a:tr>
              <a:tr h="370840">
                <a:tc>
                  <a:txBody>
                    <a:bodyPr/>
                    <a:lstStyle/>
                    <a:p>
                      <a:pPr algn="l" fontAlgn="ctr"/>
                      <a:r>
                        <a:rPr lang="en-US" sz="1300" b="0" i="0" u="none" strike="noStrike" dirty="0">
                          <a:solidFill>
                            <a:srgbClr val="000000"/>
                          </a:solidFill>
                          <a:effectLst/>
                          <a:latin typeface="Calibri" panose="020F0502020204030204" pitchFamily="34" charset="0"/>
                        </a:rPr>
                        <a:t>trans-1,2- </a:t>
                      </a:r>
                      <a:r>
                        <a:rPr lang="en-US" sz="1300" b="0" i="0" u="none" strike="noStrike" dirty="0" err="1">
                          <a:solidFill>
                            <a:srgbClr val="000000"/>
                          </a:solidFill>
                          <a:effectLst/>
                          <a:latin typeface="Calibri" panose="020F0502020204030204" pitchFamily="34" charset="0"/>
                        </a:rPr>
                        <a:t>Dichloroethylene</a:t>
                      </a:r>
                      <a:endParaRPr lang="en-US" sz="1300" b="0" i="0" u="none" strike="noStrike" dirty="0">
                        <a:solidFill>
                          <a:srgbClr val="000000"/>
                        </a:solidFill>
                        <a:effectLst/>
                        <a:latin typeface="Calibri" panose="020F0502020204030204" pitchFamily="34" charset="0"/>
                      </a:endParaRPr>
                    </a:p>
                  </a:txBody>
                  <a:tcPr marL="9525" marR="9525" marT="9525" marB="0" anchor="ctr">
                    <a:solidFill>
                      <a:schemeClr val="tx2">
                        <a:lumMod val="60000"/>
                        <a:lumOff val="40000"/>
                      </a:schemeClr>
                    </a:solidFill>
                  </a:tcPr>
                </a:tc>
                <a:tc>
                  <a:txBody>
                    <a:bodyPr/>
                    <a:lstStyle/>
                    <a:p>
                      <a:pPr algn="l" fontAlgn="ctr"/>
                      <a:r>
                        <a:rPr lang="en-US" sz="1300" b="0" i="0" u="none" strike="noStrike" dirty="0" err="1">
                          <a:solidFill>
                            <a:srgbClr val="000000"/>
                          </a:solidFill>
                          <a:effectLst/>
                          <a:latin typeface="Calibri" panose="020F0502020204030204" pitchFamily="34" charset="0"/>
                        </a:rPr>
                        <a:t>Dibutyl</a:t>
                      </a:r>
                      <a:r>
                        <a:rPr lang="en-US" sz="1300" b="0" i="0" u="none" strike="noStrike" dirty="0">
                          <a:solidFill>
                            <a:srgbClr val="000000"/>
                          </a:solidFill>
                          <a:effectLst/>
                          <a:latin typeface="Calibri" panose="020F0502020204030204" pitchFamily="34" charset="0"/>
                        </a:rPr>
                        <a:t> phthalate (DBP)</a:t>
                      </a:r>
                    </a:p>
                  </a:txBody>
                  <a:tcPr marL="9525" marR="9525" marT="9525" marB="0" anchor="ctr">
                    <a:solidFill>
                      <a:schemeClr val="accent6">
                        <a:lumMod val="60000"/>
                        <a:lumOff val="40000"/>
                      </a:schemeClr>
                    </a:solidFill>
                  </a:tcPr>
                </a:tc>
                <a:extLst>
                  <a:ext uri="{0D108BD9-81ED-4DB2-BD59-A6C34878D82A}">
                    <a16:rowId xmlns:a16="http://schemas.microsoft.com/office/drawing/2014/main" val="2902482864"/>
                  </a:ext>
                </a:extLst>
              </a:tr>
              <a:tr h="370840">
                <a:tc>
                  <a:txBody>
                    <a:bodyPr/>
                    <a:lstStyle/>
                    <a:p>
                      <a:pPr algn="l" fontAlgn="ctr"/>
                      <a:r>
                        <a:rPr lang="en-US" sz="1300" b="0" i="0" u="none" strike="noStrike" dirty="0">
                          <a:solidFill>
                            <a:srgbClr val="000000"/>
                          </a:solidFill>
                          <a:effectLst/>
                          <a:latin typeface="Calibri" panose="020F0502020204030204" pitchFamily="34" charset="0"/>
                        </a:rPr>
                        <a:t>o-Dichlorobenzene</a:t>
                      </a:r>
                    </a:p>
                  </a:txBody>
                  <a:tcPr marL="9525" marR="9525" marT="9525" marB="0" anchor="ctr">
                    <a:solidFill>
                      <a:schemeClr val="tx2">
                        <a:lumMod val="60000"/>
                        <a:lumOff val="4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Butyl benzyl phthalate (BBP)</a:t>
                      </a:r>
                    </a:p>
                  </a:txBody>
                  <a:tcPr marL="9525" marR="9525" marT="9525" marB="0" anchor="ctr">
                    <a:solidFill>
                      <a:schemeClr val="accent6">
                        <a:lumMod val="60000"/>
                        <a:lumOff val="40000"/>
                      </a:schemeClr>
                    </a:solidFill>
                  </a:tcPr>
                </a:tc>
                <a:extLst>
                  <a:ext uri="{0D108BD9-81ED-4DB2-BD59-A6C34878D82A}">
                    <a16:rowId xmlns:a16="http://schemas.microsoft.com/office/drawing/2014/main" val="442201185"/>
                  </a:ext>
                </a:extLst>
              </a:tr>
              <a:tr h="370840">
                <a:tc>
                  <a:txBody>
                    <a:bodyPr/>
                    <a:lstStyle/>
                    <a:p>
                      <a:pPr algn="l" fontAlgn="ctr"/>
                      <a:r>
                        <a:rPr lang="en-US" sz="1300" b="0" i="0" u="none" strike="noStrike" dirty="0">
                          <a:solidFill>
                            <a:srgbClr val="000000"/>
                          </a:solidFill>
                          <a:effectLst/>
                          <a:latin typeface="Calibri" panose="020F0502020204030204" pitchFamily="34" charset="0"/>
                        </a:rPr>
                        <a:t>1,1,2-Trichloroethane</a:t>
                      </a:r>
                    </a:p>
                  </a:txBody>
                  <a:tcPr marL="9525" marR="9525" marT="9525" marB="0" anchor="ctr">
                    <a:solidFill>
                      <a:schemeClr val="tx2">
                        <a:lumMod val="60000"/>
                        <a:lumOff val="4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Di-</a:t>
                      </a:r>
                      <a:r>
                        <a:rPr lang="en-US" sz="1300" b="0" i="0" u="none" strike="noStrike" dirty="0" err="1">
                          <a:solidFill>
                            <a:srgbClr val="000000"/>
                          </a:solidFill>
                          <a:effectLst/>
                          <a:latin typeface="Calibri" panose="020F0502020204030204" pitchFamily="34" charset="0"/>
                        </a:rPr>
                        <a:t>ethylhexyl</a:t>
                      </a:r>
                      <a:r>
                        <a:rPr lang="en-US" sz="1300" b="0" i="0" u="none" strike="noStrike" dirty="0">
                          <a:solidFill>
                            <a:srgbClr val="000000"/>
                          </a:solidFill>
                          <a:effectLst/>
                          <a:latin typeface="Calibri" panose="020F0502020204030204" pitchFamily="34" charset="0"/>
                        </a:rPr>
                        <a:t> phthalate (DEHP)</a:t>
                      </a:r>
                    </a:p>
                  </a:txBody>
                  <a:tcPr marL="9525" marR="9525" marT="9525" marB="0" anchor="ctr">
                    <a:solidFill>
                      <a:schemeClr val="accent6">
                        <a:lumMod val="60000"/>
                        <a:lumOff val="40000"/>
                      </a:schemeClr>
                    </a:solidFill>
                  </a:tcPr>
                </a:tc>
                <a:extLst>
                  <a:ext uri="{0D108BD9-81ED-4DB2-BD59-A6C34878D82A}">
                    <a16:rowId xmlns:a16="http://schemas.microsoft.com/office/drawing/2014/main" val="2678313453"/>
                  </a:ext>
                </a:extLst>
              </a:tr>
              <a:tr h="370840">
                <a:tc>
                  <a:txBody>
                    <a:bodyPr/>
                    <a:lstStyle/>
                    <a:p>
                      <a:pPr algn="l" fontAlgn="ctr"/>
                      <a:r>
                        <a:rPr lang="en-US" sz="1300" b="0" i="0" u="none" strike="noStrike" dirty="0">
                          <a:solidFill>
                            <a:srgbClr val="000000"/>
                          </a:solidFill>
                          <a:effectLst/>
                          <a:latin typeface="Calibri" panose="020F0502020204030204" pitchFamily="34" charset="0"/>
                        </a:rPr>
                        <a:t>1,2-Dichloropropane</a:t>
                      </a:r>
                    </a:p>
                  </a:txBody>
                  <a:tcPr marL="9525" marR="9525" marT="9525" marB="0" anchor="ctr">
                    <a:solidFill>
                      <a:schemeClr val="tx2">
                        <a:lumMod val="60000"/>
                        <a:lumOff val="4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Ethylene dibromide</a:t>
                      </a:r>
                    </a:p>
                  </a:txBody>
                  <a:tcPr marL="9525" marR="9525" marT="9525" marB="0" anchor="ctr">
                    <a:solidFill>
                      <a:schemeClr val="bg1"/>
                    </a:solidFill>
                  </a:tcPr>
                </a:tc>
                <a:extLst>
                  <a:ext uri="{0D108BD9-81ED-4DB2-BD59-A6C34878D82A}">
                    <a16:rowId xmlns:a16="http://schemas.microsoft.com/office/drawing/2014/main" val="578556679"/>
                  </a:ext>
                </a:extLst>
              </a:tr>
              <a:tr h="370840">
                <a:tc>
                  <a:txBody>
                    <a:bodyPr/>
                    <a:lstStyle/>
                    <a:p>
                      <a:pPr algn="l" fontAlgn="ctr"/>
                      <a:r>
                        <a:rPr lang="en-US" sz="1300" b="0" i="0" u="none" strike="noStrike" dirty="0">
                          <a:solidFill>
                            <a:srgbClr val="000000"/>
                          </a:solidFill>
                          <a:effectLst/>
                          <a:latin typeface="Calibri" panose="020F0502020204030204" pitchFamily="34" charset="0"/>
                        </a:rPr>
                        <a:t>1,1-Dichloroethane</a:t>
                      </a:r>
                    </a:p>
                  </a:txBody>
                  <a:tcPr marL="9525" marR="9525" marT="9525" marB="0" anchor="ctr">
                    <a:solidFill>
                      <a:schemeClr val="tx2">
                        <a:lumMod val="60000"/>
                        <a:lumOff val="4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1,3-Butadiene</a:t>
                      </a:r>
                    </a:p>
                  </a:txBody>
                  <a:tcPr marL="9525" marR="9525" marT="9525" marB="0" anchor="ctr">
                    <a:solidFill>
                      <a:schemeClr val="bg1"/>
                    </a:solidFill>
                  </a:tcPr>
                </a:tc>
                <a:extLst>
                  <a:ext uri="{0D108BD9-81ED-4DB2-BD59-A6C34878D82A}">
                    <a16:rowId xmlns:a16="http://schemas.microsoft.com/office/drawing/2014/main" val="50884396"/>
                  </a:ext>
                </a:extLst>
              </a:tr>
              <a:tr h="370840">
                <a:tc>
                  <a:txBody>
                    <a:bodyPr/>
                    <a:lstStyle/>
                    <a:p>
                      <a:pPr algn="l" fontAlgn="ctr"/>
                      <a:r>
                        <a:rPr lang="en-US" sz="1300" b="0" i="0" u="none" strike="noStrike" dirty="0">
                          <a:solidFill>
                            <a:srgbClr val="000000"/>
                          </a:solidFill>
                          <a:effectLst/>
                          <a:latin typeface="Calibri" panose="020F0502020204030204" pitchFamily="34" charset="0"/>
                        </a:rPr>
                        <a:t>4,4'-(1-Methylethylidene)</a:t>
                      </a:r>
                      <a:r>
                        <a:rPr lang="en-US" sz="1300" b="0" i="0" u="none" strike="noStrike" dirty="0" err="1">
                          <a:solidFill>
                            <a:srgbClr val="000000"/>
                          </a:solidFill>
                          <a:effectLst/>
                          <a:latin typeface="Calibri" panose="020F0502020204030204" pitchFamily="34" charset="0"/>
                        </a:rPr>
                        <a:t>bis</a:t>
                      </a:r>
                      <a:r>
                        <a:rPr lang="en-US" sz="1300" b="0" i="0" u="none" strike="noStrike" dirty="0">
                          <a:solidFill>
                            <a:srgbClr val="000000"/>
                          </a:solidFill>
                          <a:effectLst/>
                          <a:latin typeface="Calibri" panose="020F0502020204030204" pitchFamily="34" charset="0"/>
                        </a:rPr>
                        <a:t>[2, 6-dibromophenol] (TBBPA)</a:t>
                      </a:r>
                    </a:p>
                  </a:txBody>
                  <a:tcPr marL="9525" marR="9525" marT="9525" marB="0" anchor="ctr">
                    <a:solidFill>
                      <a:schemeClr val="accent1">
                        <a:lumMod val="60000"/>
                        <a:lumOff val="4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HHCB</a:t>
                      </a:r>
                    </a:p>
                  </a:txBody>
                  <a:tcPr marL="9525" marR="9525" marT="9525" marB="0" anchor="ctr">
                    <a:solidFill>
                      <a:schemeClr val="bg1"/>
                    </a:solidFill>
                  </a:tcPr>
                </a:tc>
                <a:extLst>
                  <a:ext uri="{0D108BD9-81ED-4DB2-BD59-A6C34878D82A}">
                    <a16:rowId xmlns:a16="http://schemas.microsoft.com/office/drawing/2014/main" val="391849626"/>
                  </a:ext>
                </a:extLst>
              </a:tr>
              <a:tr h="370840">
                <a:tc>
                  <a:txBody>
                    <a:bodyPr/>
                    <a:lstStyle/>
                    <a:p>
                      <a:pPr algn="l" fontAlgn="ctr"/>
                      <a:r>
                        <a:rPr lang="en-US" sz="1300" b="0" i="0" u="none" strike="noStrike" dirty="0" err="1">
                          <a:solidFill>
                            <a:srgbClr val="000000"/>
                          </a:solidFill>
                          <a:effectLst/>
                          <a:latin typeface="Calibri" panose="020F0502020204030204" pitchFamily="34" charset="0"/>
                        </a:rPr>
                        <a:t>Tris</a:t>
                      </a:r>
                      <a:r>
                        <a:rPr lang="en-US" sz="1300" b="0" i="0" u="none" strike="noStrike" dirty="0">
                          <a:solidFill>
                            <a:srgbClr val="000000"/>
                          </a:solidFill>
                          <a:effectLst/>
                          <a:latin typeface="Calibri" panose="020F0502020204030204" pitchFamily="34" charset="0"/>
                        </a:rPr>
                        <a:t>(2-chloroethyl) phosphate (TCEP)</a:t>
                      </a:r>
                    </a:p>
                  </a:txBody>
                  <a:tcPr marL="9525" marR="9525" marT="9525" marB="0" anchor="ctr">
                    <a:solidFill>
                      <a:schemeClr val="accent1">
                        <a:lumMod val="60000"/>
                        <a:lumOff val="40000"/>
                      </a:schemeClr>
                    </a:solidFill>
                  </a:tcPr>
                </a:tc>
                <a:tc>
                  <a:txBody>
                    <a:bodyPr/>
                    <a:lstStyle/>
                    <a:p>
                      <a:pPr algn="ctr" fontAlgn="ctr"/>
                      <a:r>
                        <a:rPr lang="en-US" sz="1300" b="1" i="0" u="none" strike="noStrike" dirty="0">
                          <a:solidFill>
                            <a:srgbClr val="000000"/>
                          </a:solidFill>
                          <a:effectLst/>
                          <a:latin typeface="Calibri" panose="020F0502020204030204" pitchFamily="34" charset="0"/>
                        </a:rPr>
                        <a:t>Formaldehyde</a:t>
                      </a:r>
                    </a:p>
                  </a:txBody>
                  <a:tcPr marL="9525" marR="9525" marT="9525" marB="0" anchor="ctr">
                    <a:solidFill>
                      <a:srgbClr val="FFFF00"/>
                    </a:solidFill>
                  </a:tcPr>
                </a:tc>
                <a:extLst>
                  <a:ext uri="{0D108BD9-81ED-4DB2-BD59-A6C34878D82A}">
                    <a16:rowId xmlns:a16="http://schemas.microsoft.com/office/drawing/2014/main" val="1958900501"/>
                  </a:ext>
                </a:extLst>
              </a:tr>
              <a:tr h="370840">
                <a:tc>
                  <a:txBody>
                    <a:bodyPr/>
                    <a:lstStyle/>
                    <a:p>
                      <a:pPr algn="l" fontAlgn="ctr"/>
                      <a:r>
                        <a:rPr lang="en-US" sz="1300" b="0" i="0" u="none" strike="noStrike" dirty="0">
                          <a:solidFill>
                            <a:srgbClr val="000000"/>
                          </a:solidFill>
                          <a:effectLst/>
                          <a:latin typeface="Calibri" panose="020F0502020204030204" pitchFamily="34" charset="0"/>
                        </a:rPr>
                        <a:t>Phosphoric acid, </a:t>
                      </a:r>
                      <a:r>
                        <a:rPr lang="en-US" sz="1300" b="0" i="0" u="none" strike="noStrike" dirty="0" err="1">
                          <a:solidFill>
                            <a:srgbClr val="000000"/>
                          </a:solidFill>
                          <a:effectLst/>
                          <a:latin typeface="Calibri" panose="020F0502020204030204" pitchFamily="34" charset="0"/>
                        </a:rPr>
                        <a:t>triphenyl</a:t>
                      </a:r>
                      <a:r>
                        <a:rPr lang="en-US" sz="1300" b="0" i="0" u="none" strike="noStrike" dirty="0">
                          <a:solidFill>
                            <a:srgbClr val="000000"/>
                          </a:solidFill>
                          <a:effectLst/>
                          <a:latin typeface="Calibri" panose="020F0502020204030204" pitchFamily="34" charset="0"/>
                        </a:rPr>
                        <a:t> ester (TPP)</a:t>
                      </a:r>
                    </a:p>
                  </a:txBody>
                  <a:tcPr marL="9525" marR="9525" marT="9525" marB="0" anchor="ctr">
                    <a:solidFill>
                      <a:schemeClr val="accent1">
                        <a:lumMod val="60000"/>
                        <a:lumOff val="4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Phthalic anhydride</a:t>
                      </a:r>
                    </a:p>
                  </a:txBody>
                  <a:tcPr marL="9525" marR="9525" marT="9525" marB="0" anchor="ctr">
                    <a:solidFill>
                      <a:schemeClr val="bg1"/>
                    </a:solidFill>
                  </a:tcPr>
                </a:tc>
                <a:extLst>
                  <a:ext uri="{0D108BD9-81ED-4DB2-BD59-A6C34878D82A}">
                    <a16:rowId xmlns:a16="http://schemas.microsoft.com/office/drawing/2014/main" val="1275710579"/>
                  </a:ext>
                </a:extLst>
              </a:tr>
            </a:tbl>
          </a:graphicData>
        </a:graphic>
      </p:graphicFrame>
      <p:graphicFrame>
        <p:nvGraphicFramePr>
          <p:cNvPr id="3" name="Table 2"/>
          <p:cNvGraphicFramePr>
            <a:graphicFrameLocks noGrp="1"/>
          </p:cNvGraphicFramePr>
          <p:nvPr/>
        </p:nvGraphicFramePr>
        <p:xfrm>
          <a:off x="4424014" y="4863834"/>
          <a:ext cx="1635700" cy="1112520"/>
        </p:xfrm>
        <a:graphic>
          <a:graphicData uri="http://schemas.openxmlformats.org/drawingml/2006/table">
            <a:tbl>
              <a:tblPr bandRow="1">
                <a:tableStyleId>{5C22544A-7EE6-4342-B048-85BDC9FD1C3A}</a:tableStyleId>
              </a:tblPr>
              <a:tblGrid>
                <a:gridCol w="1635700">
                  <a:extLst>
                    <a:ext uri="{9D8B030D-6E8A-4147-A177-3AD203B41FA5}">
                      <a16:colId xmlns:a16="http://schemas.microsoft.com/office/drawing/2014/main" val="700702803"/>
                    </a:ext>
                  </a:extLst>
                </a:gridCol>
              </a:tblGrid>
              <a:tr h="370840">
                <a:tc>
                  <a:txBody>
                    <a:bodyPr/>
                    <a:lstStyle/>
                    <a:p>
                      <a:pPr algn="ctr" fontAlgn="b"/>
                      <a:r>
                        <a:rPr lang="en-US" sz="1300" b="1" i="0" u="none" strike="noStrike" dirty="0">
                          <a:solidFill>
                            <a:srgbClr val="000000"/>
                          </a:solidFill>
                          <a:effectLst/>
                          <a:latin typeface="Calibri" panose="020F0502020204030204" pitchFamily="34" charset="0"/>
                        </a:rPr>
                        <a:t>Chlorinated solvents</a:t>
                      </a:r>
                    </a:p>
                  </a:txBody>
                  <a:tcPr marL="9525" marR="9525" marT="9525" marB="0" anchor="b">
                    <a:solidFill>
                      <a:schemeClr val="tx2">
                        <a:lumMod val="60000"/>
                        <a:lumOff val="40000"/>
                      </a:schemeClr>
                    </a:solidFill>
                  </a:tcPr>
                </a:tc>
                <a:extLst>
                  <a:ext uri="{0D108BD9-81ED-4DB2-BD59-A6C34878D82A}">
                    <a16:rowId xmlns:a16="http://schemas.microsoft.com/office/drawing/2014/main" val="1462016674"/>
                  </a:ext>
                </a:extLst>
              </a:tr>
              <a:tr h="370840">
                <a:tc>
                  <a:txBody>
                    <a:bodyPr/>
                    <a:lstStyle/>
                    <a:p>
                      <a:pPr algn="ctr" fontAlgn="b"/>
                      <a:r>
                        <a:rPr lang="en-US" sz="1300" b="1" i="0" u="none" strike="noStrike" dirty="0">
                          <a:solidFill>
                            <a:srgbClr val="000000"/>
                          </a:solidFill>
                          <a:effectLst/>
                          <a:latin typeface="Calibri" panose="020F0502020204030204" pitchFamily="34" charset="0"/>
                        </a:rPr>
                        <a:t>Flame retardants</a:t>
                      </a:r>
                    </a:p>
                  </a:txBody>
                  <a:tcPr marL="9525" marR="9525" marT="9525" marB="0" anchor="b">
                    <a:solidFill>
                      <a:schemeClr val="accent1">
                        <a:lumMod val="60000"/>
                        <a:lumOff val="40000"/>
                      </a:schemeClr>
                    </a:solidFill>
                  </a:tcPr>
                </a:tc>
                <a:extLst>
                  <a:ext uri="{0D108BD9-81ED-4DB2-BD59-A6C34878D82A}">
                    <a16:rowId xmlns:a16="http://schemas.microsoft.com/office/drawing/2014/main" val="2169951180"/>
                  </a:ext>
                </a:extLst>
              </a:tr>
              <a:tr h="370840">
                <a:tc>
                  <a:txBody>
                    <a:bodyPr/>
                    <a:lstStyle/>
                    <a:p>
                      <a:pPr algn="ctr" fontAlgn="ctr"/>
                      <a:r>
                        <a:rPr lang="en-US" sz="1300" b="1" i="0" u="none" strike="noStrike" dirty="0">
                          <a:solidFill>
                            <a:srgbClr val="000000"/>
                          </a:solidFill>
                          <a:effectLst/>
                          <a:latin typeface="Calibri" panose="020F0502020204030204" pitchFamily="34" charset="0"/>
                        </a:rPr>
                        <a:t>Phthalates</a:t>
                      </a:r>
                    </a:p>
                  </a:txBody>
                  <a:tcPr marL="9525" marR="9525" marT="9525" marB="0" anchor="ctr">
                    <a:solidFill>
                      <a:schemeClr val="accent6">
                        <a:lumMod val="60000"/>
                        <a:lumOff val="40000"/>
                      </a:schemeClr>
                    </a:solidFill>
                  </a:tcPr>
                </a:tc>
                <a:extLst>
                  <a:ext uri="{0D108BD9-81ED-4DB2-BD59-A6C34878D82A}">
                    <a16:rowId xmlns:a16="http://schemas.microsoft.com/office/drawing/2014/main" val="710942842"/>
                  </a:ext>
                </a:extLst>
              </a:tr>
            </a:tbl>
          </a:graphicData>
        </a:graphic>
      </p:graphicFrame>
      <p:sp>
        <p:nvSpPr>
          <p:cNvPr id="8" name="Title 1">
            <a:extLst>
              <a:ext uri="{FF2B5EF4-FFF2-40B4-BE49-F238E27FC236}">
                <a16:creationId xmlns:a16="http://schemas.microsoft.com/office/drawing/2014/main" id="{EC27AD9D-03B8-4BAF-B253-C2A843E3CAD0}"/>
              </a:ext>
            </a:extLst>
          </p:cNvPr>
          <p:cNvSpPr txBox="1">
            <a:spLocks/>
          </p:cNvSpPr>
          <p:nvPr/>
        </p:nvSpPr>
        <p:spPr>
          <a:xfrm>
            <a:off x="2209800" y="1194476"/>
            <a:ext cx="8173580" cy="458587"/>
          </a:xfrm>
          <a:prstGeom prst="rect">
            <a:avLst/>
          </a:prstGeom>
        </p:spPr>
        <p:txBody>
          <a:bodyPr vert="horz" lIns="91440" tIns="45720" rIns="91440" bIns="45720" rtlCol="0" anchor="ctr">
            <a:normAutofit fontScale="67500" lnSpcReduction="20000"/>
          </a:bodyPr>
          <a:lstStyle>
            <a:lvl1pPr algn="l" defTabSz="914400" rtl="0" eaLnBrk="1" latinLnBrk="0" hangingPunct="1">
              <a:spcBef>
                <a:spcPct val="0"/>
              </a:spcBef>
              <a:buNone/>
              <a:defRPr sz="4000" kern="1200" spc="-100" baseline="0">
                <a:solidFill>
                  <a:schemeClr val="tx1"/>
                </a:solidFill>
                <a:latin typeface="+mj-lt"/>
                <a:ea typeface="+mj-ea"/>
                <a:cs typeface="+mj-cs"/>
              </a:defRPr>
            </a:lvl1pPr>
          </a:lstStyle>
          <a:p>
            <a:r>
              <a:rPr lang="en-US" dirty="0"/>
              <a:t>TSCA amended in 2016</a:t>
            </a:r>
          </a:p>
        </p:txBody>
      </p:sp>
      <p:sp>
        <p:nvSpPr>
          <p:cNvPr id="9" name="Content Placeholder 2">
            <a:extLst>
              <a:ext uri="{FF2B5EF4-FFF2-40B4-BE49-F238E27FC236}">
                <a16:creationId xmlns:a16="http://schemas.microsoft.com/office/drawing/2014/main" id="{79B1EB8E-C4A4-4C3B-8B33-80DC36D4183D}"/>
              </a:ext>
            </a:extLst>
          </p:cNvPr>
          <p:cNvSpPr txBox="1">
            <a:spLocks/>
          </p:cNvSpPr>
          <p:nvPr/>
        </p:nvSpPr>
        <p:spPr>
          <a:xfrm>
            <a:off x="286247" y="1626363"/>
            <a:ext cx="5372753" cy="35814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Federal actions override states</a:t>
            </a:r>
          </a:p>
          <a:p>
            <a:r>
              <a:rPr lang="en-US" dirty="0"/>
              <a:t>Key decisions left to implementation</a:t>
            </a:r>
          </a:p>
          <a:p>
            <a:r>
              <a:rPr lang="en-US" dirty="0"/>
              <a:t>Require addressing risk to susceptible subpopulations who </a:t>
            </a:r>
            <a:r>
              <a:rPr lang="en-US" i="1" dirty="0"/>
              <a:t>‘…may be at greater risk than the general population of adverse health effects from exposure to a chemical substance or mixture, such as infants, children, pregnant women, workers, or the elderly.’</a:t>
            </a:r>
          </a:p>
        </p:txBody>
      </p:sp>
      <p:sp>
        <p:nvSpPr>
          <p:cNvPr id="4" name="TextBox 3">
            <a:extLst>
              <a:ext uri="{FF2B5EF4-FFF2-40B4-BE49-F238E27FC236}">
                <a16:creationId xmlns:a16="http://schemas.microsoft.com/office/drawing/2014/main" id="{33C816E5-BA6D-4FC0-A93B-D7E4185A1808}"/>
              </a:ext>
            </a:extLst>
          </p:cNvPr>
          <p:cNvSpPr txBox="1"/>
          <p:nvPr/>
        </p:nvSpPr>
        <p:spPr>
          <a:xfrm>
            <a:off x="6324601" y="1524000"/>
            <a:ext cx="4283288" cy="369332"/>
          </a:xfrm>
          <a:prstGeom prst="rect">
            <a:avLst/>
          </a:prstGeom>
          <a:noFill/>
        </p:spPr>
        <p:txBody>
          <a:bodyPr wrap="none" rtlCol="0">
            <a:spAutoFit/>
          </a:bodyPr>
          <a:lstStyle/>
          <a:p>
            <a:r>
              <a:rPr lang="en-US" dirty="0"/>
              <a:t>High Priority Chemicals Undergoing Review</a:t>
            </a:r>
          </a:p>
        </p:txBody>
      </p:sp>
    </p:spTree>
    <p:extLst>
      <p:ext uri="{BB962C8B-B14F-4D97-AF65-F5344CB8AC3E}">
        <p14:creationId xmlns:p14="http://schemas.microsoft.com/office/powerpoint/2010/main" val="11359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30B0E-0FE3-41C9-BE7B-9B46EFC76C99}"/>
              </a:ext>
            </a:extLst>
          </p:cNvPr>
          <p:cNvSpPr>
            <a:spLocks noGrp="1"/>
          </p:cNvSpPr>
          <p:nvPr>
            <p:ph type="title"/>
          </p:nvPr>
        </p:nvSpPr>
        <p:spPr/>
        <p:txBody>
          <a:bodyPr/>
          <a:lstStyle/>
          <a:p>
            <a:endParaRPr lang="en-US"/>
          </a:p>
        </p:txBody>
      </p:sp>
      <p:pic>
        <p:nvPicPr>
          <p:cNvPr id="6" name="Picture 5" descr="Diagram, schematic&#10;&#10;Description automatically generated">
            <a:extLst>
              <a:ext uri="{FF2B5EF4-FFF2-40B4-BE49-F238E27FC236}">
                <a16:creationId xmlns:a16="http://schemas.microsoft.com/office/drawing/2014/main" id="{CF964CC8-CF34-4F85-AECC-5417EA012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2895600"/>
            <a:ext cx="6362700" cy="3423133"/>
          </a:xfrm>
          <a:prstGeom prst="rect">
            <a:avLst/>
          </a:prstGeom>
        </p:spPr>
      </p:pic>
      <p:pic>
        <p:nvPicPr>
          <p:cNvPr id="10" name="Picture 9">
            <a:extLst>
              <a:ext uri="{FF2B5EF4-FFF2-40B4-BE49-F238E27FC236}">
                <a16:creationId xmlns:a16="http://schemas.microsoft.com/office/drawing/2014/main" id="{4FC070A9-6D72-4CE2-B3C7-E8D12D534279}"/>
              </a:ext>
            </a:extLst>
          </p:cNvPr>
          <p:cNvPicPr>
            <a:picLocks noChangeAspect="1"/>
          </p:cNvPicPr>
          <p:nvPr/>
        </p:nvPicPr>
        <p:blipFill>
          <a:blip r:embed="rId3"/>
          <a:stretch>
            <a:fillRect/>
          </a:stretch>
        </p:blipFill>
        <p:spPr>
          <a:xfrm>
            <a:off x="1524000" y="511960"/>
            <a:ext cx="9144000" cy="5834081"/>
          </a:xfrm>
          <a:prstGeom prst="rect">
            <a:avLst/>
          </a:prstGeom>
        </p:spPr>
      </p:pic>
    </p:spTree>
    <p:extLst>
      <p:ext uri="{BB962C8B-B14F-4D97-AF65-F5344CB8AC3E}">
        <p14:creationId xmlns:p14="http://schemas.microsoft.com/office/powerpoint/2010/main" val="85161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0207-35E8-3D4D-ACD7-076ACF38FDC2}"/>
              </a:ext>
            </a:extLst>
          </p:cNvPr>
          <p:cNvSpPr>
            <a:spLocks noGrp="1"/>
          </p:cNvSpPr>
          <p:nvPr>
            <p:ph type="title"/>
          </p:nvPr>
        </p:nvSpPr>
        <p:spPr>
          <a:xfrm>
            <a:off x="406400" y="533400"/>
            <a:ext cx="11582400" cy="990600"/>
          </a:xfrm>
        </p:spPr>
        <p:txBody>
          <a:bodyPr>
            <a:noAutofit/>
          </a:bodyPr>
          <a:lstStyle/>
          <a:p>
            <a:r>
              <a:rPr lang="en-US" sz="4267" dirty="0">
                <a:latin typeface="Source Sans Pro" panose="020B0503030403020204" pitchFamily="34" charset="0"/>
                <a:ea typeface="Source Sans Pro" panose="020B0503030403020204" pitchFamily="34" charset="0"/>
              </a:rPr>
              <a:t>The Science Response Network Amplifies Expert Voices in Science Policy Decision-Making</a:t>
            </a:r>
          </a:p>
        </p:txBody>
      </p:sp>
      <p:sp>
        <p:nvSpPr>
          <p:cNvPr id="8" name="Content Placeholder 2">
            <a:extLst>
              <a:ext uri="{FF2B5EF4-FFF2-40B4-BE49-F238E27FC236}">
                <a16:creationId xmlns:a16="http://schemas.microsoft.com/office/drawing/2014/main" id="{19B5DF5B-6CD5-A845-B73B-AEC35B01E957}"/>
              </a:ext>
            </a:extLst>
          </p:cNvPr>
          <p:cNvSpPr txBox="1">
            <a:spLocks/>
          </p:cNvSpPr>
          <p:nvPr/>
        </p:nvSpPr>
        <p:spPr>
          <a:xfrm>
            <a:off x="609600" y="2224315"/>
            <a:ext cx="6802645" cy="3962400"/>
          </a:xfrm>
          <a:prstGeom prst="rect">
            <a:avLst/>
          </a:prstGeom>
        </p:spPr>
        <p:txBody>
          <a:bodyPr vert="horz" lIns="121920" tIns="60960" rIns="121920" bIns="60960" rtlCol="0" anchor="t">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3200" dirty="0">
                <a:solidFill>
                  <a:schemeClr val="accent3"/>
                </a:solidFill>
                <a:latin typeface="Source Sans Pro"/>
                <a:ea typeface="Source Sans Pro"/>
                <a:cs typeface="+mn-lt"/>
              </a:rPr>
              <a:t>Scientists who care about science in policy making</a:t>
            </a:r>
            <a:endParaRPr lang="en-US" sz="3200" dirty="0">
              <a:latin typeface="Source Sans Pro"/>
              <a:ea typeface="Source Sans Pro"/>
              <a:cs typeface="+mn-lt"/>
            </a:endParaRPr>
          </a:p>
          <a:p>
            <a:r>
              <a:rPr lang="en-US" sz="3200" dirty="0">
                <a:latin typeface="Source Sans Pro"/>
                <a:ea typeface="Source Sans Pro"/>
                <a:cs typeface="+mn-lt"/>
              </a:rPr>
              <a:t>Comprised of </a:t>
            </a:r>
            <a:r>
              <a:rPr lang="en-US" sz="3200" dirty="0">
                <a:solidFill>
                  <a:schemeClr val="accent3"/>
                </a:solidFill>
                <a:latin typeface="Source Sans Pro"/>
                <a:ea typeface="Source Sans Pro"/>
                <a:cs typeface="+mn-lt"/>
              </a:rPr>
              <a:t>over 200 scientists, academics, and clinicians</a:t>
            </a:r>
            <a:r>
              <a:rPr lang="en-US" sz="3200" dirty="0">
                <a:latin typeface="Source Sans Pro"/>
                <a:ea typeface="Source Sans Pro"/>
                <a:cs typeface="+mn-lt"/>
              </a:rPr>
              <a:t> representing </a:t>
            </a:r>
            <a:r>
              <a:rPr lang="en-US" sz="3200" dirty="0">
                <a:latin typeface="Source Sans Pro"/>
                <a:ea typeface="Source Sans Pro"/>
              </a:rPr>
              <a:t>9 countries, 22 states, and 58 universities.</a:t>
            </a:r>
          </a:p>
          <a:p>
            <a:pPr marL="0" indent="0">
              <a:buNone/>
            </a:pPr>
            <a:endParaRPr lang="en-US" sz="3200" dirty="0">
              <a:latin typeface="Source Sans Pro" panose="020B0503030403020204" pitchFamily="34" charset="0"/>
              <a:ea typeface="Source Sans Pro" panose="020B0503030403020204" pitchFamily="34" charset="0"/>
            </a:endParaRPr>
          </a:p>
        </p:txBody>
      </p:sp>
      <p:pic>
        <p:nvPicPr>
          <p:cNvPr id="6" name="Picture 5" descr="A picture containing aircraft, balloon, transport, accessory&#10;&#10;Description automatically generated">
            <a:extLst>
              <a:ext uri="{FF2B5EF4-FFF2-40B4-BE49-F238E27FC236}">
                <a16:creationId xmlns:a16="http://schemas.microsoft.com/office/drawing/2014/main" id="{1BEE6505-3DC7-1A48-9C25-C9B7741F8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57" t="3787" r="5538" b="4840"/>
          <a:stretch/>
        </p:blipFill>
        <p:spPr>
          <a:xfrm>
            <a:off x="7865836" y="2461079"/>
            <a:ext cx="3251201" cy="3352800"/>
          </a:xfrm>
          <a:prstGeom prst="ellipse">
            <a:avLst/>
          </a:prstGeom>
        </p:spPr>
      </p:pic>
      <p:pic>
        <p:nvPicPr>
          <p:cNvPr id="7" name="Picture 6" descr="PRHE-newlogo-icon.png">
            <a:extLst>
              <a:ext uri="{FF2B5EF4-FFF2-40B4-BE49-F238E27FC236}">
                <a16:creationId xmlns:a16="http://schemas.microsoft.com/office/drawing/2014/main" id="{FA6459BC-2456-EF48-9274-9CE994353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6000" y="5867401"/>
            <a:ext cx="823763" cy="846601"/>
          </a:xfrm>
          <a:prstGeom prst="rect">
            <a:avLst/>
          </a:prstGeom>
        </p:spPr>
      </p:pic>
    </p:spTree>
    <p:extLst>
      <p:ext uri="{BB962C8B-B14F-4D97-AF65-F5344CB8AC3E}">
        <p14:creationId xmlns:p14="http://schemas.microsoft.com/office/powerpoint/2010/main" val="2202063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09DB-DC77-404F-AE76-89352A7AF372}"/>
              </a:ext>
            </a:extLst>
          </p:cNvPr>
          <p:cNvSpPr>
            <a:spLocks noGrp="1"/>
          </p:cNvSpPr>
          <p:nvPr>
            <p:ph type="title" idx="4294967295"/>
          </p:nvPr>
        </p:nvSpPr>
        <p:spPr>
          <a:xfrm>
            <a:off x="0" y="108005"/>
            <a:ext cx="10972800" cy="990600"/>
          </a:xfrm>
        </p:spPr>
        <p:txBody>
          <a:bodyPr anchor="ctr">
            <a:normAutofit/>
          </a:bodyPr>
          <a:lstStyle/>
          <a:p>
            <a:pPr>
              <a:lnSpc>
                <a:spcPct val="90000"/>
              </a:lnSpc>
            </a:pPr>
            <a:r>
              <a:rPr lang="en-US" sz="4267" dirty="0">
                <a:latin typeface="Source Sans Pro" panose="020B0503030403020204" pitchFamily="34" charset="0"/>
                <a:ea typeface="Source Sans Pro" panose="020B0503030403020204" pitchFamily="34" charset="0"/>
              </a:rPr>
              <a:t>Our Recommendations to EPA</a:t>
            </a:r>
          </a:p>
        </p:txBody>
      </p:sp>
      <p:sp>
        <p:nvSpPr>
          <p:cNvPr id="3" name="Content Placeholder 2">
            <a:extLst>
              <a:ext uri="{FF2B5EF4-FFF2-40B4-BE49-F238E27FC236}">
                <a16:creationId xmlns:a16="http://schemas.microsoft.com/office/drawing/2014/main" id="{191B5102-1C3C-DD45-A9DA-BA0372D0B5A6}"/>
              </a:ext>
            </a:extLst>
          </p:cNvPr>
          <p:cNvSpPr>
            <a:spLocks noGrp="1"/>
          </p:cNvSpPr>
          <p:nvPr>
            <p:ph sz="half" idx="4294967295"/>
          </p:nvPr>
        </p:nvSpPr>
        <p:spPr>
          <a:xfrm>
            <a:off x="95415" y="1098605"/>
            <a:ext cx="7213600" cy="4802716"/>
          </a:xfrm>
        </p:spPr>
        <p:txBody>
          <a:bodyPr>
            <a:normAutofit/>
          </a:bodyPr>
          <a:lstStyle/>
          <a:p>
            <a:pPr marL="0" indent="0">
              <a:buNone/>
            </a:pPr>
            <a:r>
              <a:rPr lang="en-US" sz="2267" b="1" dirty="0">
                <a:latin typeface="Source Sans Pro" panose="020B0503030403020204" pitchFamily="34" charset="0"/>
                <a:ea typeface="Source Sans Pro" panose="020B0503030403020204" pitchFamily="34" charset="0"/>
              </a:rPr>
              <a:t>Key Recommendations </a:t>
            </a:r>
            <a:r>
              <a:rPr lang="en-US" sz="2267" i="1" dirty="0">
                <a:latin typeface="Source Sans Pro" panose="020B0503030403020204" pitchFamily="34" charset="0"/>
                <a:ea typeface="Source Sans Pro" panose="020B0503030403020204" pitchFamily="34" charset="0"/>
              </a:rPr>
              <a:t>(Signed by 70+ experts and organizations):</a:t>
            </a:r>
          </a:p>
          <a:p>
            <a:pPr>
              <a:lnSpc>
                <a:spcPct val="90000"/>
              </a:lnSpc>
            </a:pPr>
            <a:r>
              <a:rPr lang="en-US" sz="2267" dirty="0">
                <a:latin typeface="Source Sans Pro" panose="020B0503030403020204" pitchFamily="34" charset="0"/>
                <a:ea typeface="Source Sans Pro" panose="020B0503030403020204" pitchFamily="34" charset="0"/>
              </a:rPr>
              <a:t>Health-Protective Chemical Policy Reform</a:t>
            </a:r>
          </a:p>
          <a:p>
            <a:pPr>
              <a:lnSpc>
                <a:spcPct val="90000"/>
              </a:lnSpc>
            </a:pPr>
            <a:r>
              <a:rPr lang="en-US" sz="2267" dirty="0">
                <a:latin typeface="Source Sans Pro" panose="020B0503030403020204" pitchFamily="34" charset="0"/>
                <a:ea typeface="Source Sans Pro" panose="020B0503030403020204" pitchFamily="34" charset="0"/>
              </a:rPr>
              <a:t>Science-Based Systematic Review as the Foundation for Health-Protective Policy</a:t>
            </a:r>
          </a:p>
          <a:p>
            <a:pPr>
              <a:lnSpc>
                <a:spcPct val="90000"/>
              </a:lnSpc>
            </a:pPr>
            <a:r>
              <a:rPr lang="en-US" sz="2267" dirty="0">
                <a:latin typeface="Source Sans Pro" panose="020B0503030403020204" pitchFamily="34" charset="0"/>
                <a:ea typeface="Source Sans Pro" panose="020B0503030403020204" pitchFamily="34" charset="0"/>
              </a:rPr>
              <a:t>Financial Conflict of Interest in Funding and Assessment of Science</a:t>
            </a:r>
          </a:p>
          <a:p>
            <a:pPr>
              <a:lnSpc>
                <a:spcPct val="90000"/>
              </a:lnSpc>
            </a:pPr>
            <a:r>
              <a:rPr lang="en-US" sz="2267" dirty="0">
                <a:latin typeface="Source Sans Pro" panose="020B0503030403020204" pitchFamily="34" charset="0"/>
                <a:ea typeface="Source Sans Pro" panose="020B0503030403020204" pitchFamily="34" charset="0"/>
              </a:rPr>
              <a:t>Environmental Justice in Chemical Policy</a:t>
            </a:r>
          </a:p>
          <a:p>
            <a:pPr>
              <a:lnSpc>
                <a:spcPct val="90000"/>
              </a:lnSpc>
            </a:pPr>
            <a:r>
              <a:rPr lang="en-US" sz="2267" dirty="0">
                <a:latin typeface="Source Sans Pro" panose="020B0503030403020204" pitchFamily="34" charset="0"/>
                <a:ea typeface="Source Sans Pro" panose="020B0503030403020204" pitchFamily="34" charset="0"/>
              </a:rPr>
              <a:t>Investing in Research and Data to Support More Equitable Public Health Decisions</a:t>
            </a:r>
          </a:p>
          <a:p>
            <a:pPr marL="0" indent="0">
              <a:buNone/>
            </a:pPr>
            <a:r>
              <a:rPr lang="en-US" sz="2133" i="1" dirty="0">
                <a:latin typeface="Source Sans Pro" panose="020B0503030403020204" pitchFamily="34" charset="0"/>
                <a:ea typeface="Source Sans Pro" panose="020B0503030403020204" pitchFamily="34" charset="0"/>
                <a:hlinkClick r:id="rId3"/>
              </a:rPr>
              <a:t>https://prhe.ucsf.edu/recommendations-epa</a:t>
            </a:r>
            <a:endParaRPr lang="en-US" sz="2133" i="1" dirty="0">
              <a:latin typeface="Source Sans Pro" panose="020B0503030403020204" pitchFamily="34" charset="0"/>
              <a:ea typeface="Source Sans Pro" panose="020B0503030403020204" pitchFamily="34" charset="0"/>
            </a:endParaRPr>
          </a:p>
        </p:txBody>
      </p:sp>
      <p:pic>
        <p:nvPicPr>
          <p:cNvPr id="5" name="Picture 2">
            <a:extLst>
              <a:ext uri="{FF2B5EF4-FFF2-40B4-BE49-F238E27FC236}">
                <a16:creationId xmlns:a16="http://schemas.microsoft.com/office/drawing/2014/main" id="{20DED4ED-5DEC-7940-8B9C-F70A24553E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04430" y="603305"/>
            <a:ext cx="4027503" cy="5213596"/>
          </a:xfrm>
          <a:prstGeom prst="rect">
            <a:avLst/>
          </a:prstGeom>
          <a:solidFill>
            <a:srgbClr val="FFFFFF"/>
          </a:solidFill>
        </p:spPr>
      </p:pic>
      <p:pic>
        <p:nvPicPr>
          <p:cNvPr id="6" name="Picture 5">
            <a:extLst>
              <a:ext uri="{FF2B5EF4-FFF2-40B4-BE49-F238E27FC236}">
                <a16:creationId xmlns:a16="http://schemas.microsoft.com/office/drawing/2014/main" id="{C835DE13-01BC-4AD0-B960-CD38D9C77C21}"/>
              </a:ext>
            </a:extLst>
          </p:cNvPr>
          <p:cNvPicPr>
            <a:picLocks noChangeAspect="1"/>
          </p:cNvPicPr>
          <p:nvPr/>
        </p:nvPicPr>
        <p:blipFill>
          <a:blip r:embed="rId5"/>
          <a:stretch>
            <a:fillRect/>
          </a:stretch>
        </p:blipFill>
        <p:spPr>
          <a:xfrm>
            <a:off x="0" y="5407671"/>
            <a:ext cx="3834903" cy="1484250"/>
          </a:xfrm>
          <a:prstGeom prst="rect">
            <a:avLst/>
          </a:prstGeom>
        </p:spPr>
      </p:pic>
    </p:spTree>
    <p:extLst>
      <p:ext uri="{BB962C8B-B14F-4D97-AF65-F5344CB8AC3E}">
        <p14:creationId xmlns:p14="http://schemas.microsoft.com/office/powerpoint/2010/main" val="268423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103367" y="4455354"/>
            <a:ext cx="3782833" cy="2402645"/>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6" name="Title 5"/>
          <p:cNvSpPr>
            <a:spLocks noGrp="1"/>
          </p:cNvSpPr>
          <p:nvPr>
            <p:ph type="title" idx="4294967295"/>
          </p:nvPr>
        </p:nvSpPr>
        <p:spPr>
          <a:xfrm>
            <a:off x="1524000" y="1257300"/>
            <a:ext cx="9144000" cy="74295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mj-lt"/>
              </a:rPr>
              <a:t>Conclusions:</a:t>
            </a:r>
          </a:p>
        </p:txBody>
      </p:sp>
      <p:sp>
        <p:nvSpPr>
          <p:cNvPr id="11" name="Content Placeholder 10"/>
          <p:cNvSpPr>
            <a:spLocks noGrp="1"/>
          </p:cNvSpPr>
          <p:nvPr>
            <p:ph idx="4294967295"/>
          </p:nvPr>
        </p:nvSpPr>
        <p:spPr>
          <a:xfrm>
            <a:off x="2971800" y="2133600"/>
            <a:ext cx="6856412" cy="34671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spcBef>
                <a:spcPts val="600"/>
              </a:spcBef>
            </a:pPr>
            <a:r>
              <a:rPr lang="en-US" sz="1800" dirty="0"/>
              <a:t>Environmental chemical exposures ubiquitous and adversely affecting health inequitably</a:t>
            </a:r>
          </a:p>
          <a:p>
            <a:pPr marL="285750" indent="-285750">
              <a:spcBef>
                <a:spcPts val="600"/>
              </a:spcBef>
            </a:pPr>
            <a:r>
              <a:rPr lang="en-US" sz="1800" dirty="0"/>
              <a:t>More needs to be known and done to address exposures </a:t>
            </a:r>
          </a:p>
          <a:p>
            <a:pPr marL="285750" indent="-285750">
              <a:spcBef>
                <a:spcPts val="600"/>
              </a:spcBef>
            </a:pPr>
            <a:r>
              <a:rPr lang="en-US" sz="1800" dirty="0"/>
              <a:t>Public policy is necessary to create lasting and fair solutions for all</a:t>
            </a:r>
          </a:p>
          <a:p>
            <a:pPr marL="285750" indent="-285750">
              <a:spcBef>
                <a:spcPts val="600"/>
              </a:spcBef>
            </a:pPr>
            <a:endParaRPr lang="en-US" sz="1800" dirty="0"/>
          </a:p>
          <a:p>
            <a:pPr marL="285750" indent="-285750">
              <a:spcBef>
                <a:spcPts val="600"/>
              </a:spcBef>
            </a:pPr>
            <a:endParaRPr lang="en-US" sz="1800" dirty="0"/>
          </a:p>
        </p:txBody>
      </p:sp>
    </p:spTree>
    <p:extLst>
      <p:ext uri="{BB962C8B-B14F-4D97-AF65-F5344CB8AC3E}">
        <p14:creationId xmlns:p14="http://schemas.microsoft.com/office/powerpoint/2010/main" val="1260079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473200" y="861600"/>
            <a:ext cx="9245600" cy="3440600"/>
          </a:xfrm>
        </p:spPr>
        <p:txBody>
          <a:bodyPr>
            <a:normAutofit fontScale="92500" lnSpcReduction="10000"/>
          </a:bodyPr>
          <a:lstStyle/>
          <a:p>
            <a:pPr>
              <a:spcBef>
                <a:spcPts val="0"/>
              </a:spcBef>
            </a:pPr>
            <a:r>
              <a:rPr lang="en-US" sz="8666" dirty="0">
                <a:latin typeface="Avenir"/>
                <a:cs typeface="Avenir"/>
              </a:rPr>
              <a:t>THANK YOU!</a:t>
            </a:r>
          </a:p>
          <a:p>
            <a:pPr>
              <a:spcBef>
                <a:spcPts val="0"/>
              </a:spcBef>
            </a:pPr>
            <a:r>
              <a:rPr lang="en-US" sz="4800" dirty="0">
                <a:latin typeface="Avenir"/>
                <a:cs typeface="Avenir"/>
              </a:rPr>
              <a:t>For more information</a:t>
            </a:r>
          </a:p>
          <a:p>
            <a:pPr>
              <a:spcBef>
                <a:spcPts val="0"/>
              </a:spcBef>
            </a:pPr>
            <a:r>
              <a:rPr lang="en-US" sz="4800" dirty="0"/>
              <a:t>earth.ucsf.edu</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r>
              <a:rPr lang="en-US" sz="3733" dirty="0"/>
              <a:t>Follow us</a:t>
            </a:r>
          </a:p>
        </p:txBody>
      </p:sp>
      <p:grpSp>
        <p:nvGrpSpPr>
          <p:cNvPr id="21" name="Group 20">
            <a:extLst>
              <a:ext uri="{FF2B5EF4-FFF2-40B4-BE49-F238E27FC236}">
                <a16:creationId xmlns:a16="http://schemas.microsoft.com/office/drawing/2014/main" id="{C1269E16-197E-4609-B853-E7EFAC8F7270}"/>
              </a:ext>
            </a:extLst>
          </p:cNvPr>
          <p:cNvGrpSpPr/>
          <p:nvPr/>
        </p:nvGrpSpPr>
        <p:grpSpPr>
          <a:xfrm>
            <a:off x="4673600" y="4546601"/>
            <a:ext cx="2509761" cy="609600"/>
            <a:chOff x="914400" y="3406811"/>
            <a:chExt cx="1882321" cy="457200"/>
          </a:xfrm>
        </p:grpSpPr>
        <p:pic>
          <p:nvPicPr>
            <p:cNvPr id="17" name="Picture 16">
              <a:extLst>
                <a:ext uri="{FF2B5EF4-FFF2-40B4-BE49-F238E27FC236}">
                  <a16:creationId xmlns:a16="http://schemas.microsoft.com/office/drawing/2014/main" id="{CA51173A-1059-4FB8-BCA1-1EDEDBB304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0" t="22226" r="16697" b="22480"/>
            <a:stretch/>
          </p:blipFill>
          <p:spPr>
            <a:xfrm>
              <a:off x="914400" y="3406811"/>
              <a:ext cx="541204" cy="457200"/>
            </a:xfrm>
            <a:prstGeom prst="rect">
              <a:avLst/>
            </a:prstGeom>
          </p:spPr>
        </p:pic>
        <p:sp>
          <p:nvSpPr>
            <p:cNvPr id="18" name="TextBox 17">
              <a:extLst>
                <a:ext uri="{FF2B5EF4-FFF2-40B4-BE49-F238E27FC236}">
                  <a16:creationId xmlns:a16="http://schemas.microsoft.com/office/drawing/2014/main" id="{3B2D39AE-F39B-481D-8F5D-635B2A1F475D}"/>
                </a:ext>
              </a:extLst>
            </p:cNvPr>
            <p:cNvSpPr txBox="1"/>
            <p:nvPr/>
          </p:nvSpPr>
          <p:spPr>
            <a:xfrm>
              <a:off x="1369503" y="3450745"/>
              <a:ext cx="1427218" cy="346249"/>
            </a:xfrm>
            <a:prstGeom prst="rect">
              <a:avLst/>
            </a:prstGeom>
            <a:noFill/>
          </p:spPr>
          <p:txBody>
            <a:bodyPr wrap="none" rtlCol="0">
              <a:spAutoFit/>
            </a:bodyPr>
            <a:lstStyle/>
            <a:p>
              <a:r>
                <a:rPr lang="en-US" sz="2400" dirty="0"/>
                <a:t>@UCSFEaRTH</a:t>
              </a:r>
            </a:p>
          </p:txBody>
        </p:sp>
      </p:grpSp>
    </p:spTree>
    <p:extLst>
      <p:ext uri="{BB962C8B-B14F-4D97-AF65-F5344CB8AC3E}">
        <p14:creationId xmlns:p14="http://schemas.microsoft.com/office/powerpoint/2010/main" val="400357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930400" y="648236"/>
            <a:ext cx="9144000" cy="5805488"/>
          </a:xfrm>
          <a:prstGeom prst="rect">
            <a:avLst/>
          </a:prstGeom>
          <a:noFill/>
          <a:ln w="9525">
            <a:noFill/>
            <a:miter lim="800000"/>
            <a:headEnd/>
            <a:tailEnd/>
          </a:ln>
        </p:spPr>
      </p:pic>
      <p:grpSp>
        <p:nvGrpSpPr>
          <p:cNvPr id="8" name="群組 11"/>
          <p:cNvGrpSpPr/>
          <p:nvPr/>
        </p:nvGrpSpPr>
        <p:grpSpPr>
          <a:xfrm>
            <a:off x="7280157" y="3560693"/>
            <a:ext cx="2355604" cy="1746001"/>
            <a:chOff x="6089465" y="4102858"/>
            <a:chExt cx="701898" cy="504907"/>
          </a:xfrm>
          <a:solidFill>
            <a:schemeClr val="accent5">
              <a:lumMod val="40000"/>
              <a:lumOff val="60000"/>
            </a:schemeClr>
          </a:solidFill>
        </p:grpSpPr>
        <p:sp>
          <p:nvSpPr>
            <p:cNvPr id="9" name="橢圓 8"/>
            <p:cNvSpPr/>
            <p:nvPr/>
          </p:nvSpPr>
          <p:spPr>
            <a:xfrm>
              <a:off x="6271108" y="4102858"/>
              <a:ext cx="520255" cy="504907"/>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橢圓 10"/>
            <p:cNvSpPr/>
            <p:nvPr/>
          </p:nvSpPr>
          <p:spPr>
            <a:xfrm>
              <a:off x="6089465" y="4433389"/>
              <a:ext cx="107269" cy="104104"/>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文字方塊 12"/>
          <p:cNvSpPr txBox="1"/>
          <p:nvPr/>
        </p:nvSpPr>
        <p:spPr>
          <a:xfrm>
            <a:off x="8006694" y="3832582"/>
            <a:ext cx="1504743" cy="1200329"/>
          </a:xfrm>
          <a:prstGeom prst="rect">
            <a:avLst/>
          </a:prstGeom>
          <a:noFill/>
        </p:spPr>
        <p:txBody>
          <a:bodyPr wrap="square" rtlCol="0">
            <a:spAutoFit/>
          </a:bodyPr>
          <a:lstStyle/>
          <a:p>
            <a:pPr algn="ctr"/>
            <a:r>
              <a:rPr lang="en-US" sz="3600" b="1" dirty="0"/>
              <a:t>↑ 15 </a:t>
            </a:r>
          </a:p>
          <a:p>
            <a:pPr algn="ctr"/>
            <a:r>
              <a:rPr lang="en-US" sz="3600" b="1" dirty="0"/>
              <a:t>fold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065" y="1654839"/>
            <a:ext cx="1981200" cy="65379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866" y="2359898"/>
            <a:ext cx="1207351" cy="120735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7265" y="1715036"/>
            <a:ext cx="1730496" cy="5334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4811" y="2311642"/>
            <a:ext cx="1398443" cy="130386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2266" y="1701942"/>
            <a:ext cx="1683533" cy="55959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5837" y="1562636"/>
            <a:ext cx="819864" cy="8382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0075" y="2430022"/>
            <a:ext cx="1071391" cy="106710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53545" y="2338832"/>
            <a:ext cx="1180687" cy="1090168"/>
          </a:xfrm>
          <a:prstGeom prst="rect">
            <a:avLst/>
          </a:prstGeom>
        </p:spPr>
      </p:pic>
      <p:sp>
        <p:nvSpPr>
          <p:cNvPr id="18" name="TextBox 17">
            <a:extLst>
              <a:ext uri="{FF2B5EF4-FFF2-40B4-BE49-F238E27FC236}">
                <a16:creationId xmlns:a16="http://schemas.microsoft.com/office/drawing/2014/main" id="{EF76433C-9E45-4DFB-A7AF-E8C890787533}"/>
              </a:ext>
            </a:extLst>
          </p:cNvPr>
          <p:cNvSpPr txBox="1"/>
          <p:nvPr/>
        </p:nvSpPr>
        <p:spPr>
          <a:xfrm rot="16200000">
            <a:off x="-482540" y="3282970"/>
            <a:ext cx="3816173" cy="369332"/>
          </a:xfrm>
          <a:prstGeom prst="rect">
            <a:avLst/>
          </a:prstGeom>
          <a:noFill/>
        </p:spPr>
        <p:txBody>
          <a:bodyPr wrap="none" rtlCol="0">
            <a:spAutoFit/>
          </a:bodyPr>
          <a:lstStyle/>
          <a:p>
            <a:r>
              <a:rPr lang="en-US" dirty="0"/>
              <a:t>Production compared to the year 2007</a:t>
            </a:r>
          </a:p>
        </p:txBody>
      </p:sp>
      <p:sp>
        <p:nvSpPr>
          <p:cNvPr id="2" name="Slide Number Placeholder 1"/>
          <p:cNvSpPr>
            <a:spLocks noGrp="1"/>
          </p:cNvSpPr>
          <p:nvPr>
            <p:ph type="sldNum" sz="quarter" idx="12"/>
          </p:nvPr>
        </p:nvSpPr>
        <p:spPr>
          <a:xfrm>
            <a:off x="8759065" y="8818569"/>
            <a:ext cx="28448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5CDAC6E-9E88-4709-A0F6-25D4CA1E543B}" type="slidenum">
              <a:rPr lang="en-US" smtClean="0"/>
              <a:pPr/>
              <a:t>3</a:t>
            </a:fld>
            <a:endParaRPr lang="en-US" sz="1000" dirty="0"/>
          </a:p>
        </p:txBody>
      </p:sp>
      <p:sp>
        <p:nvSpPr>
          <p:cNvPr id="20" name="TextBox 19"/>
          <p:cNvSpPr txBox="1"/>
          <p:nvPr/>
        </p:nvSpPr>
        <p:spPr>
          <a:xfrm>
            <a:off x="1600200" y="6557969"/>
            <a:ext cx="4953000" cy="215444"/>
          </a:xfrm>
          <a:prstGeom prst="rect">
            <a:avLst/>
          </a:prstGeom>
          <a:noFill/>
        </p:spPr>
        <p:txBody>
          <a:bodyPr wrap="square" rtlCol="0">
            <a:spAutoFit/>
          </a:bodyPr>
          <a:lstStyle/>
          <a:p>
            <a:r>
              <a:rPr lang="en-US" sz="800" dirty="0">
                <a:solidFill>
                  <a:schemeClr val="accent5">
                    <a:lumMod val="10000"/>
                  </a:schemeClr>
                </a:solidFill>
              </a:rPr>
              <a:t>Source: </a:t>
            </a:r>
            <a:r>
              <a:rPr lang="en-US" sz="800" dirty="0"/>
              <a:t>U.S. Federal Reserve Board, Division of Research and Statistics</a:t>
            </a:r>
          </a:p>
        </p:txBody>
      </p:sp>
    </p:spTree>
    <p:extLst>
      <p:ext uri="{BB962C8B-B14F-4D97-AF65-F5344CB8AC3E}">
        <p14:creationId xmlns:p14="http://schemas.microsoft.com/office/powerpoint/2010/main" val="886795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052FF-7AD8-48DD-BB27-31CE8C662B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26" y="218739"/>
            <a:ext cx="6523348" cy="3897700"/>
          </a:xfrm>
          <a:prstGeom prst="rect">
            <a:avLst/>
          </a:prstGeom>
        </p:spPr>
      </p:pic>
      <p:sp>
        <p:nvSpPr>
          <p:cNvPr id="7" name="Rectangle 6">
            <a:extLst>
              <a:ext uri="{FF2B5EF4-FFF2-40B4-BE49-F238E27FC236}">
                <a16:creationId xmlns:a16="http://schemas.microsoft.com/office/drawing/2014/main" id="{4DB6D571-D732-4171-8894-DB91CEA7972B}"/>
              </a:ext>
            </a:extLst>
          </p:cNvPr>
          <p:cNvSpPr/>
          <p:nvPr/>
        </p:nvSpPr>
        <p:spPr bwMode="auto">
          <a:xfrm>
            <a:off x="6073511" y="3554664"/>
            <a:ext cx="2538953" cy="480171"/>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8" name="TextBox 7">
            <a:extLst>
              <a:ext uri="{FF2B5EF4-FFF2-40B4-BE49-F238E27FC236}">
                <a16:creationId xmlns:a16="http://schemas.microsoft.com/office/drawing/2014/main" id="{6904AD4D-F40A-4BAF-9913-6C1AE0E38D52}"/>
              </a:ext>
            </a:extLst>
          </p:cNvPr>
          <p:cNvSpPr txBox="1"/>
          <p:nvPr/>
        </p:nvSpPr>
        <p:spPr bwMode="auto">
          <a:xfrm>
            <a:off x="106985" y="6493697"/>
            <a:ext cx="2876557" cy="246221"/>
          </a:xfrm>
          <a:prstGeom prst="rect">
            <a:avLst/>
          </a:prstGeom>
          <a:noFill/>
          <a:ln w="19050" algn="ctr">
            <a:noFill/>
            <a:miter lim="800000"/>
            <a:headEnd/>
            <a:tailEnd/>
          </a:ln>
        </p:spPr>
        <p:txBody>
          <a:bodyPr wrap="none" lIns="0" tIns="0" rIns="0" bIns="0" rtlCol="0">
            <a:spAutoFit/>
          </a:bodyPr>
          <a:lstStyle/>
          <a:p>
            <a:r>
              <a:rPr lang="en-US" sz="1600" dirty="0"/>
              <a:t>EPA Chemical Data Reporting 2015</a:t>
            </a:r>
          </a:p>
        </p:txBody>
      </p:sp>
      <p:grpSp>
        <p:nvGrpSpPr>
          <p:cNvPr id="21" name="Group 20">
            <a:extLst>
              <a:ext uri="{FF2B5EF4-FFF2-40B4-BE49-F238E27FC236}">
                <a16:creationId xmlns:a16="http://schemas.microsoft.com/office/drawing/2014/main" id="{8CF6D422-325B-48B7-B3F9-851168C6F119}"/>
              </a:ext>
            </a:extLst>
          </p:cNvPr>
          <p:cNvGrpSpPr/>
          <p:nvPr/>
        </p:nvGrpSpPr>
        <p:grpSpPr>
          <a:xfrm>
            <a:off x="1885716" y="4034835"/>
            <a:ext cx="8420567" cy="2238158"/>
            <a:chOff x="335984" y="3005993"/>
            <a:chExt cx="6315425" cy="1678619"/>
          </a:xfrm>
        </p:grpSpPr>
        <p:pic>
          <p:nvPicPr>
            <p:cNvPr id="9" name="Picture 8">
              <a:extLst>
                <a:ext uri="{FF2B5EF4-FFF2-40B4-BE49-F238E27FC236}">
                  <a16:creationId xmlns:a16="http://schemas.microsoft.com/office/drawing/2014/main" id="{2ED9DEFD-8B80-469A-B1D6-9BFD33CB0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7864" y="3050813"/>
              <a:ext cx="1353545" cy="446670"/>
            </a:xfrm>
            <a:prstGeom prst="rect">
              <a:avLst/>
            </a:prstGeom>
          </p:spPr>
        </p:pic>
        <p:pic>
          <p:nvPicPr>
            <p:cNvPr id="10" name="Picture 9">
              <a:extLst>
                <a:ext uri="{FF2B5EF4-FFF2-40B4-BE49-F238E27FC236}">
                  <a16:creationId xmlns:a16="http://schemas.microsoft.com/office/drawing/2014/main" id="{98674AA7-E451-407A-85C5-8129480599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1037" y="3412387"/>
              <a:ext cx="1034738" cy="1034738"/>
            </a:xfrm>
            <a:prstGeom prst="rect">
              <a:avLst/>
            </a:prstGeom>
          </p:spPr>
        </p:pic>
        <p:pic>
          <p:nvPicPr>
            <p:cNvPr id="11" name="Picture 10">
              <a:extLst>
                <a:ext uri="{FF2B5EF4-FFF2-40B4-BE49-F238E27FC236}">
                  <a16:creationId xmlns:a16="http://schemas.microsoft.com/office/drawing/2014/main" id="{3CE963D4-5847-4EA4-B883-F22CE5F6D1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24" y="3005993"/>
              <a:ext cx="1357983" cy="418578"/>
            </a:xfrm>
            <a:prstGeom prst="rect">
              <a:avLst/>
            </a:prstGeom>
          </p:spPr>
        </p:pic>
        <p:pic>
          <p:nvPicPr>
            <p:cNvPr id="12" name="Picture 11">
              <a:extLst>
                <a:ext uri="{FF2B5EF4-FFF2-40B4-BE49-F238E27FC236}">
                  <a16:creationId xmlns:a16="http://schemas.microsoft.com/office/drawing/2014/main" id="{9F2E1BEF-ACFA-4196-B067-9AA183AED4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025" y="3497483"/>
              <a:ext cx="1046542" cy="975762"/>
            </a:xfrm>
            <a:prstGeom prst="rect">
              <a:avLst/>
            </a:prstGeom>
          </p:spPr>
        </p:pic>
        <p:pic>
          <p:nvPicPr>
            <p:cNvPr id="13" name="Picture 12">
              <a:extLst>
                <a:ext uri="{FF2B5EF4-FFF2-40B4-BE49-F238E27FC236}">
                  <a16:creationId xmlns:a16="http://schemas.microsoft.com/office/drawing/2014/main" id="{4869CBCF-C552-40D2-96E1-14AA7AF8B0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984" y="3067249"/>
              <a:ext cx="1150379" cy="382375"/>
            </a:xfrm>
            <a:prstGeom prst="rect">
              <a:avLst/>
            </a:prstGeom>
          </p:spPr>
        </p:pic>
        <p:pic>
          <p:nvPicPr>
            <p:cNvPr id="14" name="Picture 13">
              <a:extLst>
                <a:ext uri="{FF2B5EF4-FFF2-40B4-BE49-F238E27FC236}">
                  <a16:creationId xmlns:a16="http://schemas.microsoft.com/office/drawing/2014/main" id="{8F9C0CCF-4E2B-4ED6-A2B2-954ADF2C0F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28364" y="3011836"/>
              <a:ext cx="645030" cy="659456"/>
            </a:xfrm>
            <a:prstGeom prst="rect">
              <a:avLst/>
            </a:prstGeom>
          </p:spPr>
        </p:pic>
        <p:pic>
          <p:nvPicPr>
            <p:cNvPr id="15" name="Picture 14">
              <a:extLst>
                <a:ext uri="{FF2B5EF4-FFF2-40B4-BE49-F238E27FC236}">
                  <a16:creationId xmlns:a16="http://schemas.microsoft.com/office/drawing/2014/main" id="{AAB04206-CD67-4397-BF18-C2035FEFD3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04249" y="3567910"/>
              <a:ext cx="770945" cy="767862"/>
            </a:xfrm>
            <a:prstGeom prst="rect">
              <a:avLst/>
            </a:prstGeom>
          </p:spPr>
        </p:pic>
        <p:pic>
          <p:nvPicPr>
            <p:cNvPr id="16" name="Picture 15">
              <a:extLst>
                <a:ext uri="{FF2B5EF4-FFF2-40B4-BE49-F238E27FC236}">
                  <a16:creationId xmlns:a16="http://schemas.microsoft.com/office/drawing/2014/main" id="{B8BEC33A-792A-4F62-8540-093523BBAF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91868" y="3544231"/>
              <a:ext cx="835071" cy="771049"/>
            </a:xfrm>
            <a:prstGeom prst="rect">
              <a:avLst/>
            </a:prstGeom>
          </p:spPr>
        </p:pic>
        <p:sp>
          <p:nvSpPr>
            <p:cNvPr id="17" name="TextBox 16">
              <a:extLst>
                <a:ext uri="{FF2B5EF4-FFF2-40B4-BE49-F238E27FC236}">
                  <a16:creationId xmlns:a16="http://schemas.microsoft.com/office/drawing/2014/main" id="{673AB6AC-A4F3-4609-BA3C-B691CFEE7E4F}"/>
                </a:ext>
              </a:extLst>
            </p:cNvPr>
            <p:cNvSpPr txBox="1"/>
            <p:nvPr/>
          </p:nvSpPr>
          <p:spPr bwMode="auto">
            <a:xfrm>
              <a:off x="496582" y="4376787"/>
              <a:ext cx="501340" cy="307825"/>
            </a:xfrm>
            <a:prstGeom prst="rect">
              <a:avLst/>
            </a:prstGeom>
            <a:solidFill>
              <a:schemeClr val="bg1"/>
            </a:solidFill>
            <a:ln w="19050" algn="ctr">
              <a:noFill/>
              <a:miter lim="800000"/>
              <a:headEnd/>
              <a:tailEnd/>
            </a:ln>
          </p:spPr>
          <p:txBody>
            <a:bodyPr wrap="none" lIns="0" tIns="0" rIns="0" bIns="0" rtlCol="0">
              <a:spAutoFit/>
            </a:bodyPr>
            <a:lstStyle/>
            <a:p>
              <a:r>
                <a:rPr lang="en-US" sz="2667" dirty="0"/>
                <a:t>PFAS</a:t>
              </a:r>
            </a:p>
          </p:txBody>
        </p:sp>
        <p:sp>
          <p:nvSpPr>
            <p:cNvPr id="18" name="TextBox 17">
              <a:extLst>
                <a:ext uri="{FF2B5EF4-FFF2-40B4-BE49-F238E27FC236}">
                  <a16:creationId xmlns:a16="http://schemas.microsoft.com/office/drawing/2014/main" id="{77888244-7A61-460C-A4C8-493974DFE123}"/>
                </a:ext>
              </a:extLst>
            </p:cNvPr>
            <p:cNvSpPr txBox="1"/>
            <p:nvPr/>
          </p:nvSpPr>
          <p:spPr bwMode="auto">
            <a:xfrm>
              <a:off x="1773918" y="4350061"/>
              <a:ext cx="1814920" cy="307825"/>
            </a:xfrm>
            <a:prstGeom prst="rect">
              <a:avLst/>
            </a:prstGeom>
            <a:solidFill>
              <a:schemeClr val="bg1"/>
            </a:solidFill>
            <a:ln w="19050" algn="ctr">
              <a:noFill/>
              <a:miter lim="800000"/>
              <a:headEnd/>
              <a:tailEnd/>
            </a:ln>
          </p:spPr>
          <p:txBody>
            <a:bodyPr wrap="none" lIns="0" tIns="0" rIns="0" bIns="0" rtlCol="0">
              <a:spAutoFit/>
            </a:bodyPr>
            <a:lstStyle/>
            <a:p>
              <a:r>
                <a:rPr lang="en-US" sz="2667" dirty="0"/>
                <a:t>Flame Retardants</a:t>
              </a:r>
            </a:p>
          </p:txBody>
        </p:sp>
        <p:sp>
          <p:nvSpPr>
            <p:cNvPr id="19" name="TextBox 18">
              <a:extLst>
                <a:ext uri="{FF2B5EF4-FFF2-40B4-BE49-F238E27FC236}">
                  <a16:creationId xmlns:a16="http://schemas.microsoft.com/office/drawing/2014/main" id="{0380B372-F7B1-4EA2-BC62-73B28BEB325A}"/>
                </a:ext>
              </a:extLst>
            </p:cNvPr>
            <p:cNvSpPr txBox="1"/>
            <p:nvPr/>
          </p:nvSpPr>
          <p:spPr bwMode="auto">
            <a:xfrm>
              <a:off x="4054964" y="4350061"/>
              <a:ext cx="1096214" cy="307825"/>
            </a:xfrm>
            <a:prstGeom prst="rect">
              <a:avLst/>
            </a:prstGeom>
            <a:solidFill>
              <a:schemeClr val="bg1"/>
            </a:solidFill>
            <a:ln w="19050" algn="ctr">
              <a:noFill/>
              <a:miter lim="800000"/>
              <a:headEnd/>
              <a:tailEnd/>
            </a:ln>
          </p:spPr>
          <p:txBody>
            <a:bodyPr wrap="none" lIns="0" tIns="0" rIns="0" bIns="0" rtlCol="0">
              <a:spAutoFit/>
            </a:bodyPr>
            <a:lstStyle/>
            <a:p>
              <a:r>
                <a:rPr lang="en-US" sz="2667" dirty="0"/>
                <a:t>Phthalates</a:t>
              </a:r>
            </a:p>
          </p:txBody>
        </p:sp>
        <p:sp>
          <p:nvSpPr>
            <p:cNvPr id="20" name="TextBox 19">
              <a:extLst>
                <a:ext uri="{FF2B5EF4-FFF2-40B4-BE49-F238E27FC236}">
                  <a16:creationId xmlns:a16="http://schemas.microsoft.com/office/drawing/2014/main" id="{2F6C6EA1-649F-4E0B-8FFA-3F05A76318AC}"/>
                </a:ext>
              </a:extLst>
            </p:cNvPr>
            <p:cNvSpPr txBox="1"/>
            <p:nvPr/>
          </p:nvSpPr>
          <p:spPr bwMode="auto">
            <a:xfrm>
              <a:off x="5591868" y="4350061"/>
              <a:ext cx="823543" cy="307825"/>
            </a:xfrm>
            <a:prstGeom prst="rect">
              <a:avLst/>
            </a:prstGeom>
            <a:solidFill>
              <a:schemeClr val="bg1"/>
            </a:solidFill>
            <a:ln w="19050" algn="ctr">
              <a:noFill/>
              <a:miter lim="800000"/>
              <a:headEnd/>
              <a:tailEnd/>
            </a:ln>
          </p:spPr>
          <p:txBody>
            <a:bodyPr wrap="none" lIns="0" tIns="0" rIns="0" bIns="0" rtlCol="0">
              <a:spAutoFit/>
            </a:bodyPr>
            <a:lstStyle/>
            <a:p>
              <a:r>
                <a:rPr lang="en-US" sz="2667" dirty="0"/>
                <a:t>Phenols</a:t>
              </a:r>
            </a:p>
          </p:txBody>
        </p:sp>
      </p:grpSp>
    </p:spTree>
    <p:extLst>
      <p:ext uri="{BB962C8B-B14F-4D97-AF65-F5344CB8AC3E}">
        <p14:creationId xmlns:p14="http://schemas.microsoft.com/office/powerpoint/2010/main" val="1205075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44500"/>
            <a:ext cx="41148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Line 6"/>
          <p:cNvSpPr>
            <a:spLocks noChangeShapeType="1"/>
          </p:cNvSpPr>
          <p:nvPr/>
        </p:nvSpPr>
        <p:spPr bwMode="auto">
          <a:xfrm>
            <a:off x="3505200" y="1931989"/>
            <a:ext cx="1695450" cy="21621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3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4795838"/>
            <a:ext cx="1836738"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0" name="Line 6"/>
          <p:cNvSpPr>
            <a:spLocks noChangeShapeType="1"/>
          </p:cNvSpPr>
          <p:nvPr/>
        </p:nvSpPr>
        <p:spPr bwMode="auto">
          <a:xfrm>
            <a:off x="3962400" y="3910013"/>
            <a:ext cx="990600" cy="7048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0" y="2643189"/>
            <a:ext cx="22304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Line 6"/>
          <p:cNvSpPr>
            <a:spLocks noChangeShapeType="1"/>
          </p:cNvSpPr>
          <p:nvPr/>
        </p:nvSpPr>
        <p:spPr bwMode="auto">
          <a:xfrm flipH="1">
            <a:off x="3421064" y="5354638"/>
            <a:ext cx="1531937" cy="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1639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655638"/>
            <a:ext cx="1676400" cy="1325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9" name="Line 6"/>
          <p:cNvSpPr>
            <a:spLocks noChangeShapeType="1"/>
          </p:cNvSpPr>
          <p:nvPr/>
        </p:nvSpPr>
        <p:spPr bwMode="auto">
          <a:xfrm flipH="1">
            <a:off x="6705600" y="3541714"/>
            <a:ext cx="2357438" cy="10302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6394" name="Group 1"/>
          <p:cNvGrpSpPr>
            <a:grpSpLocks/>
          </p:cNvGrpSpPr>
          <p:nvPr/>
        </p:nvGrpSpPr>
        <p:grpSpPr bwMode="auto">
          <a:xfrm>
            <a:off x="9063039" y="2593976"/>
            <a:ext cx="1419225" cy="2054225"/>
            <a:chOff x="7030347" y="1170278"/>
            <a:chExt cx="1418281" cy="2054200"/>
          </a:xfrm>
        </p:grpSpPr>
        <p:pic>
          <p:nvPicPr>
            <p:cNvPr id="16399" name="Picture 7" descr="C:\Documents and Settings\schwartzj.ANSIRH\My Documents\My Pictures\Microsoft Clip Organizer\j040057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0347" y="1170278"/>
              <a:ext cx="872280" cy="10919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00" name="Picture 17" descr="foodc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8491" y="2117990"/>
              <a:ext cx="110013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5" name="Line 6"/>
          <p:cNvSpPr>
            <a:spLocks noChangeShapeType="1"/>
          </p:cNvSpPr>
          <p:nvPr/>
        </p:nvSpPr>
        <p:spPr bwMode="auto">
          <a:xfrm>
            <a:off x="6499226" y="5278438"/>
            <a:ext cx="1958975" cy="436562"/>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1639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7113" y="5283200"/>
            <a:ext cx="13335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 descr="C:\Users\woodrufft\AppData\Local\Microsoft\Windows\Temporary Internet Files\Content.IE5\ZEEPC05C\bere-acqua[1].jpg"/>
          <p:cNvPicPr>
            <a:picLocks noChangeAspect="1" noChangeArrowheads="1"/>
          </p:cNvPicPr>
          <p:nvPr/>
        </p:nvPicPr>
        <p:blipFill>
          <a:blip r:embed="rId10" cstate="print">
            <a:extLst>
              <a:ext uri="{28A0092B-C50C-407E-A947-70E740481C1C}">
                <a14:useLocalDpi xmlns:a14="http://schemas.microsoft.com/office/drawing/2010/main" val="0"/>
              </a:ext>
            </a:extLst>
          </a:blip>
          <a:srcRect l="11559" r="15723" b="9392"/>
          <a:stretch>
            <a:fillRect/>
          </a:stretch>
        </p:blipFill>
        <p:spPr bwMode="auto">
          <a:xfrm>
            <a:off x="8782051" y="460376"/>
            <a:ext cx="119856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6"/>
          <p:cNvSpPr>
            <a:spLocks noChangeShapeType="1"/>
          </p:cNvSpPr>
          <p:nvPr/>
        </p:nvSpPr>
        <p:spPr bwMode="auto">
          <a:xfrm flipH="1">
            <a:off x="6499226" y="1447800"/>
            <a:ext cx="2282825" cy="2895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8448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15"/>
                                        </p:tgtEl>
                                        <p:attrNameLst>
                                          <p:attrName>style.visibility</p:attrName>
                                        </p:attrNameLst>
                                      </p:cBhvr>
                                      <p:to>
                                        <p:strVal val="visible"/>
                                      </p:to>
                                    </p:set>
                                    <p:animEffect transition="in" filter="dissolve">
                                      <p:cBhvr>
                                        <p:cTn id="7" dur="500"/>
                                        <p:tgtEl>
                                          <p:spTgt spid="215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19"/>
                                        </p:tgtEl>
                                        <p:attrNameLst>
                                          <p:attrName>style.visibility</p:attrName>
                                        </p:attrNameLst>
                                      </p:cBhvr>
                                      <p:to>
                                        <p:strVal val="visible"/>
                                      </p:to>
                                    </p:set>
                                    <p:animEffect transition="in" filter="dissolve">
                                      <p:cBhvr>
                                        <p:cTn id="10" dur="500"/>
                                        <p:tgtEl>
                                          <p:spTgt spid="215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534"/>
                                        </p:tgtEl>
                                        <p:attrNameLst>
                                          <p:attrName>style.visibility</p:attrName>
                                        </p:attrNameLst>
                                      </p:cBhvr>
                                      <p:to>
                                        <p:strVal val="visible"/>
                                      </p:to>
                                    </p:set>
                                    <p:animEffect transition="in" filter="dissolve">
                                      <p:cBhvr>
                                        <p:cTn id="13" dur="500"/>
                                        <p:tgtEl>
                                          <p:spTgt spid="2153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530"/>
                                        </p:tgtEl>
                                        <p:attrNameLst>
                                          <p:attrName>style.visibility</p:attrName>
                                        </p:attrNameLst>
                                      </p:cBhvr>
                                      <p:to>
                                        <p:strVal val="visible"/>
                                      </p:to>
                                    </p:set>
                                    <p:animEffect transition="in" filter="dissolve">
                                      <p:cBhvr>
                                        <p:cTn id="16" dur="500"/>
                                        <p:tgtEl>
                                          <p:spTgt spid="215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526"/>
                                        </p:tgtEl>
                                        <p:attrNameLst>
                                          <p:attrName>style.visibility</p:attrName>
                                        </p:attrNameLst>
                                      </p:cBhvr>
                                      <p:to>
                                        <p:strVal val="visible"/>
                                      </p:to>
                                    </p:set>
                                    <p:animEffect transition="in" filter="dissolve">
                                      <p:cBhvr>
                                        <p:cTn id="19" dur="500"/>
                                        <p:tgtEl>
                                          <p:spTgt spid="2152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0" grpId="0" animBg="1"/>
      <p:bldP spid="21526" grpId="0" animBg="1"/>
      <p:bldP spid="21519" grpId="0" animBg="1"/>
      <p:bldP spid="215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1066800" cy="1258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p:cNvSpPr>
            <a:spLocks noGrp="1"/>
          </p:cNvSpPr>
          <p:nvPr>
            <p:ph type="title"/>
          </p:nvPr>
        </p:nvSpPr>
        <p:spPr>
          <a:xfrm>
            <a:off x="1645920" y="27624"/>
            <a:ext cx="7315200" cy="1089025"/>
          </a:xfrm>
        </p:spPr>
        <p:txBody>
          <a:bodyPr>
            <a:normAutofit/>
          </a:bodyPr>
          <a:lstStyle/>
          <a:p>
            <a:r>
              <a:rPr lang="en-US" altLang="en-US" sz="3500"/>
              <a:t>Exposures start in utero to Toxic Chemicals</a:t>
            </a:r>
          </a:p>
        </p:txBody>
      </p:sp>
      <p:pic>
        <p:nvPicPr>
          <p:cNvPr id="17413" name="3faa60cf-82d7-4ce8-b13a-4cf291cb551b" descr="60115CE4-7527-4F52-9976-93B79D7C6373@gate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4000"/>
            <a:ext cx="922528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us 3"/>
          <p:cNvSpPr/>
          <p:nvPr/>
        </p:nvSpPr>
        <p:spPr>
          <a:xfrm>
            <a:off x="9825038" y="2010495"/>
            <a:ext cx="838200" cy="914400"/>
          </a:xfrm>
          <a:prstGeom prst="mathPl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536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8159A0C-802E-44C6-8CAE-0D331A85818E}" type="slidenum">
              <a:rPr lang="en-US" altLang="en-US" smtClean="0">
                <a:solidFill>
                  <a:srgbClr val="0D6072"/>
                </a:solidFill>
              </a:rPr>
              <a:pPr/>
              <a:t>7</a:t>
            </a:fld>
            <a:endParaRPr lang="en-US" altLang="en-US">
              <a:solidFill>
                <a:srgbClr val="0D6072"/>
              </a:solidFill>
            </a:endParaRPr>
          </a:p>
        </p:txBody>
      </p:sp>
      <p:pic>
        <p:nvPicPr>
          <p:cNvPr id="2662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1976" y="365621"/>
            <a:ext cx="525462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6"/>
          <p:cNvSpPr>
            <a:spLocks noChangeArrowheads="1"/>
          </p:cNvSpPr>
          <p:nvPr/>
        </p:nvSpPr>
        <p:spPr bwMode="auto">
          <a:xfrm>
            <a:off x="7298422" y="2423051"/>
            <a:ext cx="3352800" cy="38164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100" dirty="0">
                <a:solidFill>
                  <a:srgbClr val="0D6072"/>
                </a:solidFill>
              </a:rPr>
              <a:t>…</a:t>
            </a:r>
            <a:r>
              <a:rPr lang="en-US" altLang="en-US" sz="3100" dirty="0">
                <a:solidFill>
                  <a:srgbClr val="0D6072"/>
                </a:solidFill>
                <a:latin typeface="Lucida Grande"/>
              </a:rPr>
              <a:t> </a:t>
            </a:r>
            <a:r>
              <a:rPr lang="ja-JP" altLang="en-US" sz="3100" dirty="0">
                <a:solidFill>
                  <a:srgbClr val="0D6072"/>
                </a:solidFill>
              </a:rPr>
              <a:t>“</a:t>
            </a:r>
            <a:r>
              <a:rPr lang="en-US" altLang="ja-JP" sz="3100" dirty="0">
                <a:solidFill>
                  <a:srgbClr val="0D6072"/>
                </a:solidFill>
                <a:latin typeface="Lucida Grande"/>
              </a:rPr>
              <a:t> </a:t>
            </a:r>
            <a:r>
              <a:rPr lang="en-US" altLang="ja-JP" sz="3100" dirty="0">
                <a:solidFill>
                  <a:srgbClr val="000000"/>
                </a:solidFill>
              </a:rPr>
              <a:t>to a disturbing extent, babies are born pre-polluted.</a:t>
            </a:r>
            <a:r>
              <a:rPr lang="ja-JP" altLang="en-US" sz="3100" dirty="0">
                <a:solidFill>
                  <a:srgbClr val="000000"/>
                </a:solidFill>
              </a:rPr>
              <a:t>”</a:t>
            </a:r>
            <a:endParaRPr lang="en-US" altLang="ja-JP" sz="3100" dirty="0">
              <a:solidFill>
                <a:srgbClr val="000000"/>
              </a:solidFill>
            </a:endParaRPr>
          </a:p>
          <a:p>
            <a:endParaRPr lang="en-US" altLang="ja-JP" sz="3100" dirty="0">
              <a:solidFill>
                <a:srgbClr val="000000"/>
              </a:solidFill>
              <a:latin typeface="Lucida Grande"/>
            </a:endParaRPr>
          </a:p>
          <a:p>
            <a:r>
              <a:rPr lang="en-US" altLang="ja-JP" sz="2400" i="1" dirty="0">
                <a:solidFill>
                  <a:srgbClr val="000000"/>
                </a:solidFill>
                <a:latin typeface="Lucida Grande"/>
              </a:rPr>
              <a:t>National Cancer Institute</a:t>
            </a:r>
            <a:endParaRPr lang="en-US" altLang="en-US" sz="3900" dirty="0">
              <a:solidFill>
                <a:srgbClr val="000000"/>
              </a:solidFill>
            </a:endParaRPr>
          </a:p>
          <a:p>
            <a:endParaRPr lang="en-US" altLang="en-US" sz="3900" dirty="0">
              <a:solidFill>
                <a:srgbClr val="000000"/>
              </a:solidFill>
            </a:endParaRPr>
          </a:p>
        </p:txBody>
      </p:sp>
    </p:spTree>
    <p:extLst>
      <p:ext uri="{BB962C8B-B14F-4D97-AF65-F5344CB8AC3E}">
        <p14:creationId xmlns:p14="http://schemas.microsoft.com/office/powerpoint/2010/main" val="206864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numCol="1" rtlCol="0" anchor="ctr" anchorCtr="0" compatLnSpc="1">
            <a:prstTxWarp prst="textNoShape">
              <a:avLst/>
            </a:prstTxWarp>
            <a:normAutofit/>
          </a:bodyPr>
          <a:lstStyle/>
          <a:p>
            <a:r>
              <a:rPr lang="en-US" b="1" dirty="0">
                <a:solidFill>
                  <a:schemeClr val="bg1"/>
                </a:solidFill>
                <a:latin typeface="+mj-lt"/>
                <a:ea typeface="+mj-ea"/>
                <a:cs typeface="+mj-cs"/>
              </a:rPr>
              <a:t>ACOG/ASRM Committee Opinion</a:t>
            </a:r>
          </a:p>
        </p:txBody>
      </p:sp>
      <p:sp>
        <p:nvSpPr>
          <p:cNvPr id="3" name="TextBox 2"/>
          <p:cNvSpPr txBox="1"/>
          <p:nvPr/>
        </p:nvSpPr>
        <p:spPr bwMode="auto">
          <a:xfrm>
            <a:off x="0" y="645731"/>
            <a:ext cx="5924550" cy="5137150"/>
          </a:xfrm>
          <a:prstGeom prst="rect">
            <a:avLst/>
          </a:prstGeom>
          <a:noFill/>
          <a:ln w="9525" algn="ctr">
            <a:noFill/>
            <a:miter lim="800000"/>
            <a:headEnd/>
            <a:tailEnd/>
          </a:ln>
        </p:spPr>
        <p:txBody>
          <a:bodyPr vert="horz" wrap="square" lIns="91440" tIns="45720" rIns="91440" bIns="45720" numCol="1" rtlCol="0" anchor="ctr" anchorCtr="0" compatLnSpc="1">
            <a:prstTxWarp prst="textNoShape">
              <a:avLst/>
            </a:prstTxWarp>
            <a:normAutofit/>
          </a:bodyPr>
          <a:lstStyle/>
          <a:p>
            <a:pPr algn="ctr" eaLnBrk="0" hangingPunct="0">
              <a:lnSpc>
                <a:spcPct val="95000"/>
              </a:lnSpc>
              <a:spcBef>
                <a:spcPct val="20000"/>
              </a:spcBef>
              <a:spcAft>
                <a:spcPct val="20000"/>
              </a:spcAft>
            </a:pPr>
            <a:r>
              <a:rPr lang="en-US" sz="3200" b="1" dirty="0"/>
              <a:t>Exposures are not equal </a:t>
            </a:r>
          </a:p>
          <a:p>
            <a:pPr marL="457200" indent="-457200" algn="ctr" eaLnBrk="0" hangingPunct="0">
              <a:lnSpc>
                <a:spcPct val="95000"/>
              </a:lnSpc>
              <a:spcBef>
                <a:spcPct val="20000"/>
              </a:spcBef>
              <a:spcAft>
                <a:spcPct val="20000"/>
              </a:spcAft>
              <a:buClr>
                <a:srgbClr val="8086C1"/>
              </a:buClr>
              <a:buFont typeface="Wingdings" pitchFamily="2" charset="2"/>
              <a:buChar char="§"/>
            </a:pPr>
            <a:endParaRPr lang="en-US" sz="2200" dirty="0"/>
          </a:p>
          <a:p>
            <a:pPr marL="342900" indent="-342900" algn="ctr" eaLnBrk="0" hangingPunct="0">
              <a:lnSpc>
                <a:spcPct val="95000"/>
              </a:lnSpc>
              <a:spcBef>
                <a:spcPct val="20000"/>
              </a:spcBef>
              <a:spcAft>
                <a:spcPct val="20000"/>
              </a:spcAft>
              <a:buClr>
                <a:srgbClr val="8086C1"/>
              </a:buClr>
              <a:buFont typeface="Arial" panose="020B0604020202020204" pitchFamily="34" charset="0"/>
              <a:buChar char="•"/>
            </a:pPr>
            <a:r>
              <a:rPr lang="en-US" sz="2400" dirty="0"/>
              <a:t>Underserved and communities of color have higher exposures/environmental racism</a:t>
            </a:r>
          </a:p>
          <a:p>
            <a:pPr marL="342900" indent="-342900" algn="ctr" eaLnBrk="0" hangingPunct="0">
              <a:lnSpc>
                <a:spcPct val="95000"/>
              </a:lnSpc>
              <a:spcBef>
                <a:spcPct val="20000"/>
              </a:spcBef>
              <a:spcAft>
                <a:spcPct val="20000"/>
              </a:spcAft>
              <a:buClr>
                <a:srgbClr val="8086C1"/>
              </a:buClr>
              <a:buFont typeface="Arial" panose="020B0604020202020204" pitchFamily="34" charset="0"/>
              <a:buChar char="•"/>
            </a:pPr>
            <a:r>
              <a:rPr lang="en-US" sz="2400" dirty="0"/>
              <a:t>Higher occupational exposures</a:t>
            </a:r>
            <a:endParaRPr lang="en-US" sz="2200" dirty="0"/>
          </a:p>
        </p:txBody>
      </p:sp>
      <p:pic>
        <p:nvPicPr>
          <p:cNvPr id="4" name="Picture 3">
            <a:extLst>
              <a:ext uri="{FF2B5EF4-FFF2-40B4-BE49-F238E27FC236}">
                <a16:creationId xmlns:a16="http://schemas.microsoft.com/office/drawing/2014/main" id="{61707391-2089-47AA-8FC4-5637D1F3478B}"/>
              </a:ext>
            </a:extLst>
          </p:cNvPr>
          <p:cNvPicPr>
            <a:picLocks noChangeAspect="1"/>
          </p:cNvPicPr>
          <p:nvPr/>
        </p:nvPicPr>
        <p:blipFill rotWithShape="1">
          <a:blip r:embed="rId3"/>
          <a:srcRect r="26250" b="4"/>
          <a:stretch/>
        </p:blipFill>
        <p:spPr>
          <a:xfrm>
            <a:off x="6726332" y="3088564"/>
            <a:ext cx="5465668" cy="3723919"/>
          </a:xfrm>
          <a:prstGeom prst="rect">
            <a:avLst/>
          </a:prstGeom>
          <a:noFill/>
        </p:spPr>
      </p:pic>
      <p:pic>
        <p:nvPicPr>
          <p:cNvPr id="6" name="Picture 5">
            <a:extLst>
              <a:ext uri="{FF2B5EF4-FFF2-40B4-BE49-F238E27FC236}">
                <a16:creationId xmlns:a16="http://schemas.microsoft.com/office/drawing/2014/main" id="{3E2761DB-05C9-401F-9388-0EB6AFF941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72" t="11324" r="18327" b="12329"/>
          <a:stretch/>
        </p:blipFill>
        <p:spPr>
          <a:xfrm>
            <a:off x="9189928" y="0"/>
            <a:ext cx="2773472" cy="3886202"/>
          </a:xfrm>
          <a:prstGeom prst="rect">
            <a:avLst/>
          </a:prstGeom>
        </p:spPr>
      </p:pic>
      <p:sp>
        <p:nvSpPr>
          <p:cNvPr id="5" name="TextBox 4">
            <a:extLst>
              <a:ext uri="{FF2B5EF4-FFF2-40B4-BE49-F238E27FC236}">
                <a16:creationId xmlns:a16="http://schemas.microsoft.com/office/drawing/2014/main" id="{00DA9F7F-8FAC-44C1-AAC7-7E3D9F46F90E}"/>
              </a:ext>
            </a:extLst>
          </p:cNvPr>
          <p:cNvSpPr txBox="1"/>
          <p:nvPr/>
        </p:nvSpPr>
        <p:spPr>
          <a:xfrm>
            <a:off x="0" y="6235616"/>
            <a:ext cx="6726332" cy="646331"/>
          </a:xfrm>
          <a:prstGeom prst="rect">
            <a:avLst/>
          </a:prstGeom>
          <a:noFill/>
        </p:spPr>
        <p:txBody>
          <a:bodyPr wrap="square" rtlCol="0">
            <a:spAutoFit/>
          </a:bodyPr>
          <a:lstStyle/>
          <a:p>
            <a:r>
              <a:rPr lang="en-US" sz="1200" dirty="0"/>
              <a:t>ACOG Committee opinion - https://prhe.ucsf.edu/sites/g/files/tkssra341/f/wysiwyg/Exposure%20to%20Toxic%20Environmental%20Agents.pdf</a:t>
            </a:r>
          </a:p>
        </p:txBody>
      </p:sp>
    </p:spTree>
    <p:extLst>
      <p:ext uri="{BB962C8B-B14F-4D97-AF65-F5344CB8AC3E}">
        <p14:creationId xmlns:p14="http://schemas.microsoft.com/office/powerpoint/2010/main" val="1602692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2357" y="6390739"/>
            <a:ext cx="4360060" cy="357435"/>
          </a:xfrm>
        </p:spPr>
        <p:txBody>
          <a:bodyPr>
            <a:noAutofit/>
          </a:bodyPr>
          <a:lstStyle/>
          <a:p>
            <a:pPr algn="ctr"/>
            <a:r>
              <a:rPr lang="en-US" sz="1333" dirty="0">
                <a:latin typeface="+mn-lt"/>
              </a:rPr>
              <a:t>Christopher Wild (2005): Complementing the Genome with an Exposome</a:t>
            </a:r>
          </a:p>
        </p:txBody>
      </p:sp>
      <p:sp>
        <p:nvSpPr>
          <p:cNvPr id="8" name="Rectangle 7"/>
          <p:cNvSpPr/>
          <p:nvPr/>
        </p:nvSpPr>
        <p:spPr>
          <a:xfrm>
            <a:off x="1368620" y="5644125"/>
            <a:ext cx="4430129" cy="715965"/>
          </a:xfrm>
          <a:prstGeom prst="rect">
            <a:avLst/>
          </a:prstGeom>
        </p:spPr>
        <p:txBody>
          <a:bodyPr wrap="square">
            <a:spAutoFit/>
          </a:bodyPr>
          <a:lstStyle/>
          <a:p>
            <a:pPr defTabSz="342806"/>
            <a:r>
              <a:rPr lang="en-US" sz="1351" dirty="0">
                <a:solidFill>
                  <a:srgbClr val="252525"/>
                </a:solidFill>
                <a:latin typeface="Arial" panose="02080604020202020204" pitchFamily="34" charset="0"/>
              </a:rPr>
              <a:t>Exposome encompasses:</a:t>
            </a:r>
          </a:p>
          <a:p>
            <a:pPr defTabSz="342806"/>
            <a:r>
              <a:rPr lang="en-US" sz="1351" dirty="0">
                <a:solidFill>
                  <a:srgbClr val="252525"/>
                </a:solidFill>
                <a:latin typeface="Arial" panose="02080604020202020204" pitchFamily="34" charset="0"/>
              </a:rPr>
              <a:t>	the </a:t>
            </a:r>
            <a:r>
              <a:rPr lang="en-US" sz="1351" b="1" i="1" dirty="0">
                <a:solidFill>
                  <a:srgbClr val="252525"/>
                </a:solidFill>
                <a:latin typeface="Arial" panose="02080604020202020204" pitchFamily="34" charset="0"/>
              </a:rPr>
              <a:t>totality</a:t>
            </a:r>
            <a:r>
              <a:rPr lang="en-US" sz="1351" dirty="0">
                <a:solidFill>
                  <a:srgbClr val="252525"/>
                </a:solidFill>
                <a:latin typeface="Arial" panose="02080604020202020204" pitchFamily="34" charset="0"/>
              </a:rPr>
              <a:t> of human environmental exposures </a:t>
            </a:r>
          </a:p>
          <a:p>
            <a:pPr defTabSz="342806"/>
            <a:r>
              <a:rPr lang="en-US" sz="1351" dirty="0">
                <a:solidFill>
                  <a:srgbClr val="252525"/>
                </a:solidFill>
                <a:latin typeface="Arial" panose="02080604020202020204" pitchFamily="34" charset="0"/>
              </a:rPr>
              <a:t>	</a:t>
            </a:r>
            <a:r>
              <a:rPr lang="en-US" sz="1351" b="1" dirty="0">
                <a:solidFill>
                  <a:srgbClr val="252525"/>
                </a:solidFill>
                <a:latin typeface="Arial" panose="02080604020202020204" pitchFamily="34" charset="0"/>
              </a:rPr>
              <a:t>from conception onwards</a:t>
            </a:r>
            <a:endParaRPr lang="en-US" sz="1351" b="1" dirty="0"/>
          </a:p>
        </p:txBody>
      </p:sp>
      <p:grpSp>
        <p:nvGrpSpPr>
          <p:cNvPr id="5" name="Group 4">
            <a:extLst>
              <a:ext uri="{FF2B5EF4-FFF2-40B4-BE49-F238E27FC236}">
                <a16:creationId xmlns:a16="http://schemas.microsoft.com/office/drawing/2014/main" id="{E1817A8E-EDF8-6444-8B74-7CF633C3F7BA}"/>
              </a:ext>
            </a:extLst>
          </p:cNvPr>
          <p:cNvGrpSpPr/>
          <p:nvPr/>
        </p:nvGrpSpPr>
        <p:grpSpPr>
          <a:xfrm>
            <a:off x="1362657" y="3827703"/>
            <a:ext cx="5688288" cy="1784983"/>
            <a:chOff x="5613972" y="7363653"/>
            <a:chExt cx="8401026" cy="2573772"/>
          </a:xfrm>
        </p:grpSpPr>
        <p:pic>
          <p:nvPicPr>
            <p:cNvPr id="9" name="Picture 2" descr="http://1.bp.blogspot.com/-iwsJgJDWNFI/VgIOhXXow4I/AAAAAAAAABI/Dtwwj7V8VaI/s1600/FamilyLivingPicture.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3972" y="7363653"/>
              <a:ext cx="8401026" cy="2573772"/>
            </a:xfrm>
            <a:prstGeom prst="rect">
              <a:avLst/>
            </a:prstGeom>
            <a:noFill/>
          </p:spPr>
        </p:pic>
        <p:cxnSp>
          <p:nvCxnSpPr>
            <p:cNvPr id="10" name="Straight Arrow Connector 9"/>
            <p:cNvCxnSpPr/>
            <p:nvPr/>
          </p:nvCxnSpPr>
          <p:spPr>
            <a:xfrm flipV="1">
              <a:off x="5613972" y="9868407"/>
              <a:ext cx="8401026" cy="20461"/>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4" cstate="print"/>
          <a:srcRect t="4036" r="43381" b="9205"/>
          <a:stretch>
            <a:fillRect/>
          </a:stretch>
        </p:blipFill>
        <p:spPr>
          <a:xfrm>
            <a:off x="1974252" y="1089874"/>
            <a:ext cx="3218864" cy="3218865"/>
          </a:xfrm>
          <a:prstGeom prst="ellipse">
            <a:avLst/>
          </a:prstGeom>
          <a:ln>
            <a:noFill/>
          </a:ln>
          <a:effectLst>
            <a:softEdge rad="112500"/>
          </a:effectLst>
        </p:spPr>
      </p:pic>
      <p:sp>
        <p:nvSpPr>
          <p:cNvPr id="13" name="TextBox 12"/>
          <p:cNvSpPr txBox="1"/>
          <p:nvPr/>
        </p:nvSpPr>
        <p:spPr>
          <a:xfrm>
            <a:off x="1" y="6564379"/>
            <a:ext cx="6512356" cy="230832"/>
          </a:xfrm>
          <a:prstGeom prst="rect">
            <a:avLst/>
          </a:prstGeom>
          <a:noFill/>
        </p:spPr>
        <p:txBody>
          <a:bodyPr wrap="square" rtlCol="0">
            <a:spAutoFit/>
          </a:bodyPr>
          <a:lstStyle/>
          <a:p>
            <a:r>
              <a:rPr lang="en-US" sz="900" dirty="0">
                <a:solidFill>
                  <a:schemeClr val="accent4">
                    <a:lumMod val="75000"/>
                  </a:schemeClr>
                </a:solidFill>
              </a:rPr>
              <a:t>Picture source: D.P. Jones, Yale symposium presentation 2017; Jessica Young's FYC6230 Blog;  K. </a:t>
            </a:r>
            <a:r>
              <a:rPr lang="en-US" sz="900" dirty="0" err="1">
                <a:solidFill>
                  <a:schemeClr val="accent4">
                    <a:lumMod val="75000"/>
                  </a:schemeClr>
                </a:solidFill>
              </a:rPr>
              <a:t>Sainani</a:t>
            </a:r>
            <a:r>
              <a:rPr lang="en-US" sz="900" dirty="0">
                <a:solidFill>
                  <a:schemeClr val="accent4">
                    <a:lumMod val="75000"/>
                  </a:schemeClr>
                </a:solidFill>
              </a:rPr>
              <a:t>, BCR 2016</a:t>
            </a:r>
          </a:p>
        </p:txBody>
      </p:sp>
      <p:pic>
        <p:nvPicPr>
          <p:cNvPr id="15" name="Picture 14"/>
          <p:cNvPicPr>
            <a:picLocks noChangeAspect="1"/>
          </p:cNvPicPr>
          <p:nvPr/>
        </p:nvPicPr>
        <p:blipFill>
          <a:blip r:embed="rId5" cstate="print"/>
          <a:stretch>
            <a:fillRect/>
          </a:stretch>
        </p:blipFill>
        <p:spPr>
          <a:xfrm>
            <a:off x="7330881" y="872535"/>
            <a:ext cx="2723012" cy="5482492"/>
          </a:xfrm>
          <a:prstGeom prst="rect">
            <a:avLst/>
          </a:prstGeom>
        </p:spPr>
      </p:pic>
      <p:sp>
        <p:nvSpPr>
          <p:cNvPr id="11" name="Title 5">
            <a:extLst>
              <a:ext uri="{FF2B5EF4-FFF2-40B4-BE49-F238E27FC236}">
                <a16:creationId xmlns:a16="http://schemas.microsoft.com/office/drawing/2014/main" id="{CDF5DDDE-CFF5-4F8D-BCF6-5C8624E6DA53}"/>
              </a:ext>
            </a:extLst>
          </p:cNvPr>
          <p:cNvSpPr txBox="1">
            <a:spLocks/>
          </p:cNvSpPr>
          <p:nvPr/>
        </p:nvSpPr>
        <p:spPr>
          <a:xfrm>
            <a:off x="609600" y="412133"/>
            <a:ext cx="10972800" cy="990600"/>
          </a:xfrm>
          <a:prstGeom prst="rect">
            <a:avLst/>
          </a:prstGeom>
        </p:spPr>
        <p:txBody>
          <a:bodyPr vert="horz" lIns="121920" tIns="60960" rIns="121920" bIns="60960" rtlCol="0" anchor="ctr">
            <a:normAutofit fontScale="625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5333" dirty="0">
                <a:latin typeface="+mn-lt"/>
              </a:rPr>
              <a:t>Opportunity to Understand and Address Environmental Contributors to Disease</a:t>
            </a:r>
          </a:p>
        </p:txBody>
      </p:sp>
    </p:spTree>
    <p:extLst>
      <p:ext uri="{BB962C8B-B14F-4D97-AF65-F5344CB8AC3E}">
        <p14:creationId xmlns:p14="http://schemas.microsoft.com/office/powerpoint/2010/main" val="233717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1978</Words>
  <Application>Microsoft Office PowerPoint</Application>
  <PresentationFormat>Widescreen</PresentationFormat>
  <Paragraphs>247</Paragraphs>
  <Slides>27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Avenir</vt:lpstr>
      <vt:lpstr>Avenir LT Std 65 Medium</vt:lpstr>
      <vt:lpstr>Avenir-Book</vt:lpstr>
      <vt:lpstr>Calibri</vt:lpstr>
      <vt:lpstr>Calibri Light</vt:lpstr>
      <vt:lpstr>Helvetica Neue Medium</vt:lpstr>
      <vt:lpstr>Lucida Grande</vt:lpstr>
      <vt:lpstr>Posterama</vt:lpstr>
      <vt:lpstr>Source Sans Pro</vt:lpstr>
      <vt:lpstr>Wingdings</vt:lpstr>
      <vt:lpstr>Office Theme</vt:lpstr>
      <vt:lpstr>Toxic chemicals and Burning Planet</vt:lpstr>
      <vt:lpstr>Our Children Could Be Healthier</vt:lpstr>
      <vt:lpstr>PowerPoint Presentation</vt:lpstr>
      <vt:lpstr>PowerPoint Presentation</vt:lpstr>
      <vt:lpstr>PowerPoint Presentation</vt:lpstr>
      <vt:lpstr>Exposures start in utero to Toxic Chemicals</vt:lpstr>
      <vt:lpstr>PowerPoint Presentation</vt:lpstr>
      <vt:lpstr>ACOG/ASRM Committee Opinion</vt:lpstr>
      <vt:lpstr>Christopher Wild (2005): Complementing the Genome with an Exposome</vt:lpstr>
      <vt:lpstr>PowerPoint Presentation</vt:lpstr>
      <vt:lpstr>PowerPoint Presentation</vt:lpstr>
      <vt:lpstr>PowerPoint Presentation</vt:lpstr>
      <vt:lpstr>EaRTH Center Goal</vt:lpstr>
      <vt:lpstr>PowerPoint Presentation</vt:lpstr>
      <vt:lpstr>Pilot Project Awardees</vt:lpstr>
      <vt:lpstr>PowerPoint Presentation</vt:lpstr>
      <vt:lpstr>Expanding Importance &amp; Role of EaRTH</vt:lpstr>
      <vt:lpstr>PowerPoint Presentation</vt:lpstr>
      <vt:lpstr>Petro-chemical connection</vt:lpstr>
      <vt:lpstr>Toxic Substances Control Act (TSCA) – law that governs  ~40,000 industrial, commercial, consumer product chemicals</vt:lpstr>
      <vt:lpstr>PowerPoint Presentation</vt:lpstr>
      <vt:lpstr>PowerPoint Presentation</vt:lpstr>
      <vt:lpstr>PowerPoint Presentation</vt:lpstr>
      <vt:lpstr>The Science Response Network Amplifies Expert Voices in Science Policy Decision-Making</vt:lpstr>
      <vt:lpstr>Our Recommendations to EPA</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Woodruff</dc:creator>
  <cp:lastModifiedBy>Tracey Woodruff</cp:lastModifiedBy>
  <cp:revision>25</cp:revision>
  <dcterms:created xsi:type="dcterms:W3CDTF">2021-12-02T21:22:34Z</dcterms:created>
  <dcterms:modified xsi:type="dcterms:W3CDTF">2021-12-03T15:48:43Z</dcterms:modified>
</cp:coreProperties>
</file>